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  <p:sldMasterId id="2147483689" r:id="rId2"/>
  </p:sldMasterIdLst>
  <p:notesMasterIdLst>
    <p:notesMasterId r:id="rId27"/>
  </p:notesMasterIdLst>
  <p:handoutMasterIdLst>
    <p:handoutMasterId r:id="rId28"/>
  </p:handoutMasterIdLst>
  <p:sldIdLst>
    <p:sldId id="707" r:id="rId3"/>
    <p:sldId id="708" r:id="rId4"/>
    <p:sldId id="657" r:id="rId5"/>
    <p:sldId id="693" r:id="rId6"/>
    <p:sldId id="658" r:id="rId7"/>
    <p:sldId id="685" r:id="rId8"/>
    <p:sldId id="694" r:id="rId9"/>
    <p:sldId id="701" r:id="rId10"/>
    <p:sldId id="702" r:id="rId11"/>
    <p:sldId id="703" r:id="rId12"/>
    <p:sldId id="709" r:id="rId13"/>
    <p:sldId id="695" r:id="rId14"/>
    <p:sldId id="696" r:id="rId15"/>
    <p:sldId id="690" r:id="rId16"/>
    <p:sldId id="697" r:id="rId17"/>
    <p:sldId id="684" r:id="rId18"/>
    <p:sldId id="698" r:id="rId19"/>
    <p:sldId id="680" r:id="rId20"/>
    <p:sldId id="699" r:id="rId21"/>
    <p:sldId id="681" r:id="rId22"/>
    <p:sldId id="682" r:id="rId23"/>
    <p:sldId id="700" r:id="rId24"/>
    <p:sldId id="679" r:id="rId25"/>
    <p:sldId id="704" r:id="rId26"/>
  </p:sldIdLst>
  <p:sldSz cx="9144000" cy="6858000" type="screen4x3"/>
  <p:notesSz cx="7099300" cy="10234613"/>
  <p:custDataLst>
    <p:tags r:id="rId2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C1C1C"/>
    <a:srgbClr val="000000"/>
    <a:srgbClr val="FD8B84"/>
    <a:srgbClr val="33CC33"/>
    <a:srgbClr val="C81704"/>
    <a:srgbClr val="FFD00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1005" autoAdjust="0"/>
  </p:normalViewPr>
  <p:slideViewPr>
    <p:cSldViewPr snapToGrid="0" snapToObjects="1" showGuides="1">
      <p:cViewPr>
        <p:scale>
          <a:sx n="71" d="100"/>
          <a:sy n="71" d="100"/>
        </p:scale>
        <p:origin x="-1182" y="-72"/>
      </p:cViewPr>
      <p:guideLst>
        <p:guide orient="horz" pos="386"/>
        <p:guide orient="horz" pos="873"/>
        <p:guide orient="horz" pos="1116"/>
        <p:guide orient="horz" pos="3846"/>
        <p:guide orient="horz" pos="2472"/>
        <p:guide pos="104"/>
        <p:guide pos="1464"/>
        <p:guide pos="2879"/>
        <p:guide pos="4258"/>
        <p:guide pos="5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8" d="100"/>
          <a:sy n="58" d="100"/>
        </p:scale>
        <p:origin x="-2934" y="-96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790249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Date</a:t>
            </a:r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1781"/>
            <a:ext cx="5678824" cy="460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fld id="{82F03E6E-E044-4C11-A187-3AEE8499ED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3581014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02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E2EFC-4F4D-4056-80D6-2CEC34FC1F99}" type="slidenum">
              <a:rPr lang="en-GB">
                <a:latin typeface="Arial" pitchFamily="34" charset="0"/>
                <a:cs typeface="Arial" pitchFamily="34" charset="0"/>
              </a:rPr>
              <a:pPr/>
              <a:t>2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41653" indent="-241653"/>
            <a:r>
              <a:rPr lang="en-US" dirty="0" smtClean="0"/>
              <a:t>Refer to Handout 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5456A-B3E1-439F-850C-5471706FCB5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52738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577850" lvl="1" indent="-228600">
              <a:defRPr/>
            </a:lvl2pPr>
            <a:lvl3pPr marL="806450" lvl="2" indent="-228600">
              <a:defRPr/>
            </a:lvl3pPr>
            <a:lvl4pPr marL="1035050" lvl="3" indent="-228600">
              <a:defRPr/>
            </a:lvl4pPr>
            <a:lvl5pPr marL="1263650" lvl="4" indent="-228600">
              <a:defRPr/>
            </a:lvl5pPr>
          </a:lstStyle>
          <a:p>
            <a:r>
              <a:rPr lang="en-GB" dirty="0"/>
              <a:t>Click to edit Master subtitle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866CE7E-ACD4-4910-B63C-34D8F60CC9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608013"/>
            <a:ext cx="2205037" cy="548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608013"/>
            <a:ext cx="6464300" cy="548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465650B-E37A-4134-93FF-0BED139B435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608013"/>
            <a:ext cx="8805862" cy="755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0338" y="1752600"/>
            <a:ext cx="8821737" cy="43354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36663B8-2655-4E0F-A01C-36B27E3AA5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6" name="Textplatzhalter Descriptor 1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31668"/>
            <a:ext cx="8877600" cy="248604"/>
          </a:xfrm>
        </p:spPr>
        <p:txBody>
          <a:bodyPr lIns="0" tIns="0" rIns="0" bIns="0" anchor="t" anchorCtr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 smtClean="0"/>
              <a:t>Descriptor 1 Service Area or Industry or Audience Segment (Author) 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365712"/>
            <a:ext cx="8877600" cy="248604"/>
          </a:xfrm>
        </p:spPr>
        <p:txBody>
          <a:bodyPr lIns="0" tIns="0" rIns="0" bIns="0" anchor="t" anchorCtr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 smtClean="0"/>
              <a:t>Descriptor 2 Service or Industry (Topic: What is it about) </a:t>
            </a:r>
          </a:p>
          <a:p>
            <a:pPr lvl="0"/>
            <a:endParaRPr lang="en-GB" noProof="0" dirty="0" smtClean="0"/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1065033"/>
            <a:ext cx="8796337" cy="1245953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2304926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9200" y="2163600"/>
            <a:ext cx="43200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654800" y="2163600"/>
            <a:ext cx="42948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66561"/>
            <a:ext cx="8796337" cy="602956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663457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7638" y="608400"/>
            <a:ext cx="8805600" cy="820800"/>
          </a:xfrm>
        </p:spPr>
        <p:txBody>
          <a:bodyPr lIns="0" tIns="0" anchor="t" anchorCtr="0"/>
          <a:lstStyle>
            <a:lvl1pPr>
              <a:defRPr/>
            </a:lvl1pPr>
          </a:lstStyle>
          <a:p>
            <a:r>
              <a:rPr lang="en-GB" noProof="0" dirty="0" smtClean="0"/>
              <a:t>Agenda/Contents/Section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1412"/>
            <a:ext cx="8769600" cy="4255200"/>
          </a:xfrm>
        </p:spPr>
        <p:txBody>
          <a:bodyPr/>
          <a:lstStyle/>
          <a:p>
            <a:r>
              <a:rPr lang="en-GB" dirty="0" smtClean="0"/>
              <a:t>Section title 1</a:t>
            </a:r>
          </a:p>
          <a:p>
            <a:r>
              <a:rPr lang="en-GB" dirty="0" smtClean="0"/>
              <a:t>Section title 2</a:t>
            </a:r>
          </a:p>
          <a:p>
            <a:r>
              <a:rPr lang="en-GB" dirty="0" smtClean="0"/>
              <a:t>Section title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82109" y="1770742"/>
            <a:ext cx="8766175" cy="4346575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NEW_FOOTER_XUDVGYEHFL"/>
          <p:cNvSpPr>
            <a:spLocks noGrp="1"/>
          </p:cNvSpPr>
          <p:nvPr>
            <p:ph type="dt" sz="half" idx="18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1" name="NEW_FOOTER_TAEFKWTIJZ"/>
          <p:cNvSpPr>
            <a:spLocks noGrp="1"/>
          </p:cNvSpPr>
          <p:nvPr>
            <p:ph type="sldNum" sz="quarter" idx="19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NEW_FOOTER_CMQKAYYXAS"/>
          <p:cNvSpPr>
            <a:spLocks noGrp="1"/>
          </p:cNvSpPr>
          <p:nvPr>
            <p:ph type="ftr" sz="quarter" idx="20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88686" y="1770289"/>
            <a:ext cx="4303485" cy="430371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66347" y="1770289"/>
            <a:ext cx="4303485" cy="4303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87660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72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84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A045848-9D64-4114-9FD7-EF4F34B58BB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092" y="608400"/>
            <a:ext cx="8805600" cy="75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7358" y="71414"/>
            <a:ext cx="8838000" cy="1643521"/>
          </a:xfrm>
        </p:spPr>
        <p:txBody>
          <a:bodyPr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Closing statement</a:t>
            </a:r>
            <a:endParaRPr lang="en-GB" sz="2400" noProof="0" dirty="0">
              <a:solidFill>
                <a:schemeClr val="tx2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9863" y="6089650"/>
            <a:ext cx="5184652" cy="596900"/>
          </a:xfrm>
        </p:spPr>
        <p:txBody>
          <a:bodyPr anchor="b" anchorCtr="0"/>
          <a:lstStyle>
            <a:lvl1pPr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smtClean="0"/>
              <a:t>Add legal text and copyright here.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1588" lvl="1" indent="379413">
              <a:defRPr/>
            </a:lvl2pPr>
            <a:lvl3pPr marL="382588" lvl="2" indent="360363">
              <a:defRPr/>
            </a:lvl3pPr>
            <a:lvl4pPr marL="744538" lvl="3" indent="388938">
              <a:defRPr/>
            </a:lvl4pPr>
            <a:lvl5pPr marL="1135063" lvl="4" indent="379413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FF7656C-FB6B-412C-8F1C-2E748836DF5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752600"/>
            <a:ext cx="4333875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52600"/>
            <a:ext cx="4335462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62893-4812-4D6D-85BF-A640C6D5647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04632-6C65-4A73-B5A6-A4BAA60E5E9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824E4FE-B616-4D0A-91CB-2B8E3422D09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4B76CD0-3962-4AB5-AFAC-E65FE539199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8979B78-09A4-4B99-99DE-0172845741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BC1848A-7F65-4D2A-AE55-0069F4BE39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60338" y="608013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752600"/>
            <a:ext cx="8821737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styles, Click to edit Master text </a:t>
            </a:r>
            <a:r>
              <a:rPr lang="en-GB" dirty="0" err="1" smtClean="0"/>
              <a:t>styles,Click</a:t>
            </a:r>
            <a:r>
              <a:rPr lang="en-GB" dirty="0" smtClean="0"/>
              <a:t> to edit Master text styles.</a:t>
            </a:r>
          </a:p>
          <a:p>
            <a:pPr lvl="1"/>
            <a:r>
              <a:rPr lang="en-GB" dirty="0" smtClean="0"/>
              <a:t>Second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2"/>
            <a:r>
              <a:rPr lang="en-GB" dirty="0" smtClean="0"/>
              <a:t>Third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3"/>
            <a:r>
              <a:rPr lang="en-GB" dirty="0" smtClean="0"/>
              <a:t>Fourth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4"/>
            <a:r>
              <a:rPr lang="en-GB" dirty="0" smtClean="0"/>
              <a:t>Fifth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</a:t>
            </a:r>
          </a:p>
        </p:txBody>
      </p:sp>
      <p:pic>
        <p:nvPicPr>
          <p:cNvPr id="7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8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9pPr>
    </p:titleStyle>
    <p:bodyStyle>
      <a:lvl1pPr marL="349250" indent="-349250" algn="l" defTabSz="695325" rtl="0" fontAlgn="base">
        <a:spcBef>
          <a:spcPct val="20000"/>
        </a:spcBef>
        <a:spcAft>
          <a:spcPct val="20000"/>
        </a:spcAft>
        <a:buSzPct val="100000"/>
        <a:buFont typeface="Arial" pitchFamily="34" charset="0"/>
        <a:buChar char="•"/>
        <a:defRPr lang="en-GB" sz="20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577850" indent="-228600" algn="l" defTabSz="695325" rtl="0" fontAlgn="base">
        <a:spcBef>
          <a:spcPct val="0"/>
        </a:spcBef>
        <a:spcAft>
          <a:spcPct val="20000"/>
        </a:spcAft>
        <a:buFont typeface="Arial" pitchFamily="34" charset="0"/>
        <a:buChar char="−"/>
        <a:defRPr sz="1800">
          <a:solidFill>
            <a:schemeClr val="bg2"/>
          </a:solidFill>
          <a:latin typeface="+mn-lt"/>
          <a:cs typeface="+mn-cs"/>
        </a:defRPr>
      </a:lvl2pPr>
      <a:lvl3pPr marL="806450" indent="-228600" algn="l" defTabSz="695325" rtl="0" fontAlgn="base">
        <a:spcBef>
          <a:spcPct val="0"/>
        </a:spcBef>
        <a:spcAft>
          <a:spcPct val="20000"/>
        </a:spcAft>
        <a:buFont typeface="Wingdings" pitchFamily="2" charset="2"/>
        <a:buChar char="§"/>
        <a:defRPr sz="1600">
          <a:solidFill>
            <a:schemeClr val="bg2"/>
          </a:solidFill>
          <a:latin typeface="+mn-lt"/>
          <a:cs typeface="+mn-cs"/>
        </a:defRPr>
      </a:lvl3pPr>
      <a:lvl4pPr marL="1035050" indent="-228600" algn="l" defTabSz="695325" rtl="0" fontAlgn="base">
        <a:spcBef>
          <a:spcPct val="0"/>
        </a:spcBef>
        <a:spcAft>
          <a:spcPct val="20000"/>
        </a:spcAft>
        <a:buChar char="•"/>
        <a:defRPr sz="1400">
          <a:solidFill>
            <a:schemeClr val="bg2"/>
          </a:solidFill>
          <a:latin typeface="+mn-lt"/>
          <a:cs typeface="+mn-cs"/>
        </a:defRPr>
      </a:lvl4pPr>
      <a:lvl5pPr marL="1143000" indent="-107950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 sz="1200">
          <a:solidFill>
            <a:schemeClr val="bg2"/>
          </a:solidFill>
          <a:latin typeface="+mn-lt"/>
          <a:cs typeface="+mn-cs"/>
        </a:defRPr>
      </a:lvl5pPr>
      <a:lvl6pPr marL="18954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6pPr>
      <a:lvl7pPr marL="23526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7pPr>
      <a:lvl8pPr marL="28098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8pPr>
      <a:lvl9pPr marL="32670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8056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smtClean="0"/>
              <a:t>`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546" y="1770292"/>
            <a:ext cx="8823600" cy="43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pic>
        <p:nvPicPr>
          <p:cNvPr id="10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-180975" algn="l" defTabSz="914400" rtl="0" eaLnBrk="1" latinLnBrk="0" hangingPunct="1">
        <a:spcBef>
          <a:spcPts val="0"/>
        </a:spcBef>
        <a:buFont typeface="Arial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00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7632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25730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4382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61925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84138" y="650875"/>
            <a:ext cx="9059862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 marL="0" lvl="1">
              <a:spcBef>
                <a:spcPts val="600"/>
              </a:spcBef>
            </a:pPr>
            <a:r>
              <a:rPr lang="en-US" sz="3600" dirty="0" smtClean="0">
                <a:solidFill>
                  <a:schemeClr val="tx1"/>
                </a:solidFill>
              </a:rPr>
              <a:t>Course: </a:t>
            </a:r>
          </a:p>
          <a:p>
            <a:pPr marL="0" lvl="1">
              <a:spcBef>
                <a:spcPts val="600"/>
              </a:spcBef>
            </a:pPr>
            <a:r>
              <a:rPr lang="en-GB" sz="3600" dirty="0" smtClean="0">
                <a:solidFill>
                  <a:schemeClr val="tx1"/>
                </a:solidFill>
              </a:rPr>
              <a:t>Government Process Re-engineering</a:t>
            </a:r>
            <a:endParaRPr lang="en-US" sz="3600" dirty="0" smtClean="0">
              <a:solidFill>
                <a:schemeClr val="tx1"/>
              </a:solidFill>
            </a:endParaRPr>
          </a:p>
          <a:p>
            <a:pPr marL="0" lvl="1">
              <a:spcBef>
                <a:spcPts val="600"/>
              </a:spcBef>
            </a:pPr>
            <a:endParaRPr lang="en-US" sz="36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chemeClr val="tx1"/>
                </a:solidFill>
              </a:rPr>
              <a:t>Day 1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5008602"/>
            <a:ext cx="88773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chemeClr val="tx1"/>
                </a:solidFill>
              </a:rPr>
              <a:t>Session 4: Defining the Problem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31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0338" y="878273"/>
            <a:ext cx="8805862" cy="479880"/>
          </a:xfrm>
        </p:spPr>
        <p:txBody>
          <a:bodyPr/>
          <a:lstStyle/>
          <a:p>
            <a:r>
              <a:rPr lang="en-US" sz="1800" dirty="0" smtClean="0"/>
              <a:t>Understanding how different types of needs impact customers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60338" y="1537448"/>
            <a:ext cx="8821737" cy="532055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1C1C1C"/>
                </a:solidFill>
              </a:rPr>
              <a:t>Basic needs to be met (Must-Haves)</a:t>
            </a:r>
          </a:p>
          <a:p>
            <a:pPr lvl="1"/>
            <a:r>
              <a:rPr lang="en-US" dirty="0" smtClean="0">
                <a:solidFill>
                  <a:srgbClr val="1C1C1C"/>
                </a:solidFill>
              </a:rPr>
              <a:t>Unspoken but Expected</a:t>
            </a:r>
          </a:p>
          <a:p>
            <a:pPr lvl="1"/>
            <a:r>
              <a:rPr lang="en-US" b="1" dirty="0" smtClean="0">
                <a:solidFill>
                  <a:srgbClr val="1C1C1C"/>
                </a:solidFill>
              </a:rPr>
              <a:t>No satisfaction if fulfilled </a:t>
            </a:r>
            <a:r>
              <a:rPr lang="en-US" dirty="0" smtClean="0">
                <a:solidFill>
                  <a:srgbClr val="1C1C1C"/>
                </a:solidFill>
              </a:rPr>
              <a:t>but can cause </a:t>
            </a:r>
            <a:r>
              <a:rPr lang="en-US" b="1" dirty="0" smtClean="0">
                <a:solidFill>
                  <a:srgbClr val="1C1C1C"/>
                </a:solidFill>
              </a:rPr>
              <a:t>dissatisfaction if not fulfilled</a:t>
            </a:r>
          </a:p>
          <a:p>
            <a:pPr lvl="2"/>
            <a:r>
              <a:rPr lang="en-US" dirty="0" smtClean="0">
                <a:solidFill>
                  <a:srgbClr val="1C1C1C"/>
                </a:solidFill>
              </a:rPr>
              <a:t>e.g. No error in Passport Details</a:t>
            </a:r>
          </a:p>
          <a:p>
            <a:r>
              <a:rPr lang="en-US" dirty="0">
                <a:solidFill>
                  <a:srgbClr val="1C1C1C"/>
                </a:solidFill>
              </a:rPr>
              <a:t>Performance </a:t>
            </a:r>
            <a:r>
              <a:rPr lang="en-US" dirty="0" smtClean="0">
                <a:solidFill>
                  <a:srgbClr val="1C1C1C"/>
                </a:solidFill>
              </a:rPr>
              <a:t>needs to be fulfilled</a:t>
            </a:r>
          </a:p>
          <a:p>
            <a:pPr lvl="1"/>
            <a:r>
              <a:rPr lang="en-US" dirty="0" smtClean="0">
                <a:solidFill>
                  <a:srgbClr val="1C1C1C"/>
                </a:solidFill>
              </a:rPr>
              <a:t>Spoken </a:t>
            </a:r>
            <a:r>
              <a:rPr lang="en-US" dirty="0">
                <a:solidFill>
                  <a:srgbClr val="1C1C1C"/>
                </a:solidFill>
              </a:rPr>
              <a:t>and </a:t>
            </a:r>
            <a:r>
              <a:rPr lang="en-US" dirty="0" smtClean="0">
                <a:solidFill>
                  <a:srgbClr val="1C1C1C"/>
                </a:solidFill>
              </a:rPr>
              <a:t>Expected</a:t>
            </a:r>
            <a:endParaRPr lang="en-US" dirty="0">
              <a:solidFill>
                <a:srgbClr val="1C1C1C"/>
              </a:solidFill>
            </a:endParaRPr>
          </a:p>
          <a:p>
            <a:pPr lvl="1"/>
            <a:r>
              <a:rPr lang="en-US" b="1" dirty="0">
                <a:solidFill>
                  <a:srgbClr val="1C1C1C"/>
                </a:solidFill>
              </a:rPr>
              <a:t>Fulfillment leads to satisfaction </a:t>
            </a:r>
            <a:r>
              <a:rPr lang="en-US" dirty="0" smtClean="0">
                <a:solidFill>
                  <a:srgbClr val="1C1C1C"/>
                </a:solidFill>
              </a:rPr>
              <a:t>and </a:t>
            </a:r>
            <a:r>
              <a:rPr lang="en-US" b="1" dirty="0" smtClean="0">
                <a:solidFill>
                  <a:srgbClr val="1C1C1C"/>
                </a:solidFill>
              </a:rPr>
              <a:t>Non-fulfillment </a:t>
            </a:r>
            <a:r>
              <a:rPr lang="en-US" b="1" dirty="0">
                <a:solidFill>
                  <a:srgbClr val="1C1C1C"/>
                </a:solidFill>
              </a:rPr>
              <a:t>leads to </a:t>
            </a:r>
            <a:r>
              <a:rPr lang="en-US" b="1" dirty="0" smtClean="0">
                <a:solidFill>
                  <a:srgbClr val="1C1C1C"/>
                </a:solidFill>
              </a:rPr>
              <a:t>dissatisfaction</a:t>
            </a:r>
          </a:p>
          <a:p>
            <a:pPr lvl="2"/>
            <a:r>
              <a:rPr lang="en-US" dirty="0" smtClean="0">
                <a:solidFill>
                  <a:srgbClr val="1C1C1C"/>
                </a:solidFill>
              </a:rPr>
              <a:t>e.g</a:t>
            </a:r>
            <a:r>
              <a:rPr lang="en-US" dirty="0">
                <a:solidFill>
                  <a:srgbClr val="1C1C1C"/>
                </a:solidFill>
              </a:rPr>
              <a:t>. </a:t>
            </a:r>
            <a:r>
              <a:rPr lang="en-US" dirty="0" smtClean="0">
                <a:solidFill>
                  <a:srgbClr val="1C1C1C"/>
                </a:solidFill>
              </a:rPr>
              <a:t>Passport received within SLA of 40 – 45 days</a:t>
            </a:r>
            <a:endParaRPr lang="en-US" dirty="0">
              <a:solidFill>
                <a:srgbClr val="1C1C1C"/>
              </a:solidFill>
            </a:endParaRPr>
          </a:p>
          <a:p>
            <a:r>
              <a:rPr lang="en-US" dirty="0" smtClean="0">
                <a:solidFill>
                  <a:srgbClr val="1C1C1C"/>
                </a:solidFill>
              </a:rPr>
              <a:t>Delight needs (Wow effect)</a:t>
            </a:r>
            <a:endParaRPr lang="en-US" dirty="0">
              <a:solidFill>
                <a:srgbClr val="1C1C1C"/>
              </a:solidFill>
            </a:endParaRPr>
          </a:p>
          <a:p>
            <a:pPr lvl="1"/>
            <a:r>
              <a:rPr lang="en-US" dirty="0" smtClean="0">
                <a:solidFill>
                  <a:srgbClr val="1C1C1C"/>
                </a:solidFill>
              </a:rPr>
              <a:t>Unspoken </a:t>
            </a:r>
            <a:r>
              <a:rPr lang="en-US" dirty="0">
                <a:solidFill>
                  <a:srgbClr val="1C1C1C"/>
                </a:solidFill>
              </a:rPr>
              <a:t>and not expected</a:t>
            </a:r>
          </a:p>
          <a:p>
            <a:pPr lvl="1"/>
            <a:r>
              <a:rPr lang="en-US" b="1" dirty="0" smtClean="0">
                <a:solidFill>
                  <a:srgbClr val="1C1C1C"/>
                </a:solidFill>
              </a:rPr>
              <a:t>Delighted </a:t>
            </a:r>
            <a:r>
              <a:rPr lang="en-US" b="1" dirty="0">
                <a:solidFill>
                  <a:srgbClr val="1C1C1C"/>
                </a:solidFill>
              </a:rPr>
              <a:t>if sensed and fulfilled </a:t>
            </a:r>
            <a:r>
              <a:rPr lang="en-US" b="1" dirty="0" smtClean="0">
                <a:solidFill>
                  <a:srgbClr val="1C1C1C"/>
                </a:solidFill>
              </a:rPr>
              <a:t>proactively, Not </a:t>
            </a:r>
            <a:r>
              <a:rPr lang="en-US" b="1" dirty="0">
                <a:solidFill>
                  <a:srgbClr val="1C1C1C"/>
                </a:solidFill>
              </a:rPr>
              <a:t>dissatisfied if not </a:t>
            </a:r>
            <a:r>
              <a:rPr lang="en-US" b="1" dirty="0" smtClean="0">
                <a:solidFill>
                  <a:srgbClr val="1C1C1C"/>
                </a:solidFill>
              </a:rPr>
              <a:t>fulfilled</a:t>
            </a:r>
          </a:p>
          <a:p>
            <a:pPr lvl="2"/>
            <a:r>
              <a:rPr lang="en-US" dirty="0" smtClean="0">
                <a:solidFill>
                  <a:srgbClr val="1C1C1C"/>
                </a:solidFill>
              </a:rPr>
              <a:t>e.g</a:t>
            </a:r>
            <a:r>
              <a:rPr lang="en-US" dirty="0">
                <a:solidFill>
                  <a:srgbClr val="1C1C1C"/>
                </a:solidFill>
              </a:rPr>
              <a:t>. </a:t>
            </a:r>
            <a:r>
              <a:rPr lang="en-US" dirty="0" smtClean="0">
                <a:solidFill>
                  <a:srgbClr val="1C1C1C"/>
                </a:solidFill>
              </a:rPr>
              <a:t>Police calls on day of application submission to set up appointment for verification</a:t>
            </a:r>
          </a:p>
          <a:p>
            <a:pPr lvl="2"/>
            <a:r>
              <a:rPr lang="en-US" dirty="0" smtClean="0">
                <a:solidFill>
                  <a:srgbClr val="1C1C1C"/>
                </a:solidFill>
              </a:rPr>
              <a:t>e.g. Passport delivered to house within 5 days op application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black">
          <a:xfrm>
            <a:off x="160338" y="273578"/>
            <a:ext cx="8805862" cy="50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Need for proactive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methods for problem identification?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0338" y="878273"/>
            <a:ext cx="8805862" cy="479880"/>
          </a:xfrm>
        </p:spPr>
        <p:txBody>
          <a:bodyPr/>
          <a:lstStyle/>
          <a:p>
            <a:r>
              <a:rPr lang="en-US" sz="1800" dirty="0" smtClean="0"/>
              <a:t>Understanding how different types of needs impact customers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60338" y="1537448"/>
            <a:ext cx="8821737" cy="532055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1C1C1C"/>
                </a:solidFill>
              </a:rPr>
              <a:t>Basic needs to be met (Must-Haves)</a:t>
            </a:r>
          </a:p>
          <a:p>
            <a:pPr lvl="1"/>
            <a:r>
              <a:rPr lang="en-US" dirty="0" smtClean="0">
                <a:solidFill>
                  <a:srgbClr val="1C1C1C"/>
                </a:solidFill>
              </a:rPr>
              <a:t>Unspoken but Expected</a:t>
            </a:r>
          </a:p>
          <a:p>
            <a:pPr lvl="1"/>
            <a:r>
              <a:rPr lang="en-US" b="1" dirty="0" smtClean="0">
                <a:solidFill>
                  <a:srgbClr val="1C1C1C"/>
                </a:solidFill>
              </a:rPr>
              <a:t>No satisfaction if fulfilled </a:t>
            </a:r>
            <a:r>
              <a:rPr lang="en-US" dirty="0" smtClean="0">
                <a:solidFill>
                  <a:srgbClr val="1C1C1C"/>
                </a:solidFill>
              </a:rPr>
              <a:t>but can cause </a:t>
            </a:r>
            <a:r>
              <a:rPr lang="en-US" b="1" dirty="0" smtClean="0">
                <a:solidFill>
                  <a:srgbClr val="1C1C1C"/>
                </a:solidFill>
              </a:rPr>
              <a:t>dissatisfaction if not fulfilled</a:t>
            </a:r>
          </a:p>
          <a:p>
            <a:pPr lvl="2"/>
            <a:r>
              <a:rPr lang="en-US" dirty="0" smtClean="0">
                <a:solidFill>
                  <a:srgbClr val="1C1C1C"/>
                </a:solidFill>
              </a:rPr>
              <a:t>e.g. No error in Passport Details</a:t>
            </a:r>
          </a:p>
          <a:p>
            <a:r>
              <a:rPr lang="en-US" dirty="0">
                <a:solidFill>
                  <a:srgbClr val="1C1C1C"/>
                </a:solidFill>
              </a:rPr>
              <a:t>Performance </a:t>
            </a:r>
            <a:r>
              <a:rPr lang="en-US" dirty="0" smtClean="0">
                <a:solidFill>
                  <a:srgbClr val="1C1C1C"/>
                </a:solidFill>
              </a:rPr>
              <a:t>needs to be fulfilled</a:t>
            </a:r>
          </a:p>
          <a:p>
            <a:pPr lvl="1"/>
            <a:r>
              <a:rPr lang="en-US" dirty="0" smtClean="0">
                <a:solidFill>
                  <a:srgbClr val="1C1C1C"/>
                </a:solidFill>
              </a:rPr>
              <a:t>Spoken </a:t>
            </a:r>
            <a:r>
              <a:rPr lang="en-US" dirty="0">
                <a:solidFill>
                  <a:srgbClr val="1C1C1C"/>
                </a:solidFill>
              </a:rPr>
              <a:t>and </a:t>
            </a:r>
            <a:r>
              <a:rPr lang="en-US" dirty="0" smtClean="0">
                <a:solidFill>
                  <a:srgbClr val="1C1C1C"/>
                </a:solidFill>
              </a:rPr>
              <a:t>Expected</a:t>
            </a:r>
            <a:endParaRPr lang="en-US" dirty="0">
              <a:solidFill>
                <a:srgbClr val="1C1C1C"/>
              </a:solidFill>
            </a:endParaRPr>
          </a:p>
          <a:p>
            <a:pPr lvl="1"/>
            <a:r>
              <a:rPr lang="en-US" b="1" dirty="0">
                <a:solidFill>
                  <a:srgbClr val="1C1C1C"/>
                </a:solidFill>
              </a:rPr>
              <a:t>Fulfillment leads to satisfaction </a:t>
            </a:r>
            <a:r>
              <a:rPr lang="en-US" dirty="0" smtClean="0">
                <a:solidFill>
                  <a:srgbClr val="1C1C1C"/>
                </a:solidFill>
              </a:rPr>
              <a:t>and </a:t>
            </a:r>
            <a:r>
              <a:rPr lang="en-US" b="1" dirty="0" smtClean="0">
                <a:solidFill>
                  <a:srgbClr val="1C1C1C"/>
                </a:solidFill>
              </a:rPr>
              <a:t>Non-fulfillment </a:t>
            </a:r>
            <a:r>
              <a:rPr lang="en-US" b="1" dirty="0">
                <a:solidFill>
                  <a:srgbClr val="1C1C1C"/>
                </a:solidFill>
              </a:rPr>
              <a:t>leads to </a:t>
            </a:r>
            <a:r>
              <a:rPr lang="en-US" b="1" dirty="0" smtClean="0">
                <a:solidFill>
                  <a:srgbClr val="1C1C1C"/>
                </a:solidFill>
              </a:rPr>
              <a:t>dissatisfaction</a:t>
            </a:r>
          </a:p>
          <a:p>
            <a:pPr lvl="2"/>
            <a:r>
              <a:rPr lang="en-US" dirty="0" smtClean="0">
                <a:solidFill>
                  <a:srgbClr val="1C1C1C"/>
                </a:solidFill>
              </a:rPr>
              <a:t>e.g</a:t>
            </a:r>
            <a:r>
              <a:rPr lang="en-US" dirty="0">
                <a:solidFill>
                  <a:srgbClr val="1C1C1C"/>
                </a:solidFill>
              </a:rPr>
              <a:t>. </a:t>
            </a:r>
            <a:r>
              <a:rPr lang="en-US" dirty="0" smtClean="0">
                <a:solidFill>
                  <a:srgbClr val="1C1C1C"/>
                </a:solidFill>
              </a:rPr>
              <a:t>Passport received within SLA of 40 – 45 days</a:t>
            </a:r>
            <a:endParaRPr lang="en-US" dirty="0">
              <a:solidFill>
                <a:srgbClr val="1C1C1C"/>
              </a:solidFill>
            </a:endParaRPr>
          </a:p>
          <a:p>
            <a:r>
              <a:rPr lang="en-US" dirty="0" smtClean="0">
                <a:solidFill>
                  <a:srgbClr val="1C1C1C"/>
                </a:solidFill>
              </a:rPr>
              <a:t>Delight needs (Wow effect)</a:t>
            </a:r>
            <a:endParaRPr lang="en-US" dirty="0">
              <a:solidFill>
                <a:srgbClr val="1C1C1C"/>
              </a:solidFill>
            </a:endParaRPr>
          </a:p>
          <a:p>
            <a:pPr lvl="1"/>
            <a:r>
              <a:rPr lang="en-US" dirty="0" smtClean="0">
                <a:solidFill>
                  <a:srgbClr val="1C1C1C"/>
                </a:solidFill>
              </a:rPr>
              <a:t>Unspoken </a:t>
            </a:r>
            <a:r>
              <a:rPr lang="en-US" dirty="0">
                <a:solidFill>
                  <a:srgbClr val="1C1C1C"/>
                </a:solidFill>
              </a:rPr>
              <a:t>and not expected</a:t>
            </a:r>
          </a:p>
          <a:p>
            <a:pPr lvl="1"/>
            <a:r>
              <a:rPr lang="en-US" b="1" dirty="0" smtClean="0">
                <a:solidFill>
                  <a:srgbClr val="1C1C1C"/>
                </a:solidFill>
              </a:rPr>
              <a:t>Delighted </a:t>
            </a:r>
            <a:r>
              <a:rPr lang="en-US" b="1" dirty="0">
                <a:solidFill>
                  <a:srgbClr val="1C1C1C"/>
                </a:solidFill>
              </a:rPr>
              <a:t>if sensed and fulfilled </a:t>
            </a:r>
            <a:r>
              <a:rPr lang="en-US" b="1" dirty="0" smtClean="0">
                <a:solidFill>
                  <a:srgbClr val="1C1C1C"/>
                </a:solidFill>
              </a:rPr>
              <a:t>proactively, Not </a:t>
            </a:r>
            <a:r>
              <a:rPr lang="en-US" b="1" dirty="0">
                <a:solidFill>
                  <a:srgbClr val="1C1C1C"/>
                </a:solidFill>
              </a:rPr>
              <a:t>dissatisfied if not </a:t>
            </a:r>
            <a:r>
              <a:rPr lang="en-US" b="1" dirty="0" smtClean="0">
                <a:solidFill>
                  <a:srgbClr val="1C1C1C"/>
                </a:solidFill>
              </a:rPr>
              <a:t>fulfilled</a:t>
            </a:r>
          </a:p>
          <a:p>
            <a:pPr lvl="2"/>
            <a:r>
              <a:rPr lang="en-US" dirty="0" smtClean="0">
                <a:solidFill>
                  <a:srgbClr val="1C1C1C"/>
                </a:solidFill>
              </a:rPr>
              <a:t>e.g</a:t>
            </a:r>
            <a:r>
              <a:rPr lang="en-US" dirty="0">
                <a:solidFill>
                  <a:srgbClr val="1C1C1C"/>
                </a:solidFill>
              </a:rPr>
              <a:t>. </a:t>
            </a:r>
            <a:r>
              <a:rPr lang="en-US" dirty="0" smtClean="0">
                <a:solidFill>
                  <a:srgbClr val="1C1C1C"/>
                </a:solidFill>
              </a:rPr>
              <a:t>Police calls on day of application submission to set up appointment for verification</a:t>
            </a:r>
          </a:p>
          <a:p>
            <a:pPr lvl="2"/>
            <a:r>
              <a:rPr lang="en-US" dirty="0" smtClean="0">
                <a:solidFill>
                  <a:srgbClr val="1C1C1C"/>
                </a:solidFill>
              </a:rPr>
              <a:t>e.g. Passport delivered to house within 5 days op application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39712" y="2736765"/>
            <a:ext cx="8742363" cy="1510712"/>
          </a:xfrm>
          <a:prstGeom prst="round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noAutofit/>
          </a:bodyPr>
          <a:lstStyle/>
          <a:p>
            <a:pPr algn="ctr"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800" b="1" dirty="0">
                <a:solidFill>
                  <a:schemeClr val="bg1"/>
                </a:solidFill>
              </a:rPr>
              <a:t>Over a period of time Delight needs </a:t>
            </a:r>
            <a:r>
              <a:rPr lang="en-US" sz="1800" b="1" dirty="0" smtClean="0">
                <a:solidFill>
                  <a:schemeClr val="bg1"/>
                </a:solidFill>
              </a:rPr>
              <a:t>become </a:t>
            </a:r>
            <a:r>
              <a:rPr lang="en-US" sz="1800" b="1" dirty="0">
                <a:solidFill>
                  <a:schemeClr val="bg1"/>
                </a:solidFill>
              </a:rPr>
              <a:t>Performance needs and then </a:t>
            </a:r>
            <a:r>
              <a:rPr lang="en-US" sz="1800" b="1" dirty="0" smtClean="0">
                <a:solidFill>
                  <a:schemeClr val="bg1"/>
                </a:solidFill>
              </a:rPr>
              <a:t>Basic needs. We will </a:t>
            </a:r>
            <a:r>
              <a:rPr lang="en-US" sz="1800" b="1" dirty="0">
                <a:solidFill>
                  <a:schemeClr val="bg1"/>
                </a:solidFill>
              </a:rPr>
              <a:t>have to constantly sense the Delight needs and service the customer to build </a:t>
            </a:r>
            <a:r>
              <a:rPr lang="en-US" sz="1800" b="1" dirty="0" smtClean="0">
                <a:solidFill>
                  <a:schemeClr val="bg1"/>
                </a:solidFill>
              </a:rPr>
              <a:t>a quality organization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black">
          <a:xfrm>
            <a:off x="160338" y="273578"/>
            <a:ext cx="8805862" cy="50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Need for proactive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methods for problem identification?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black">
          <a:xfrm>
            <a:off x="160338" y="448389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Need for proactive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methods for problem identification?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59453" y="1332881"/>
            <a:ext cx="8821737" cy="4123539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600" i="1" dirty="0" smtClean="0">
                <a:solidFill>
                  <a:srgbClr val="1C1C1C"/>
                </a:solidFill>
              </a:rPr>
              <a:t>We have good examples in Government – Ministry of Corporate Affairs (MCA)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MCA has implemented e-Governance initiative i.e. MCA21 for facilitating online services to the companies / entrepreneurs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Online registration of companies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Online filing of returns …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MCA has identified certain key benefits for its customers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Reducing the time in transacting with the Ministry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Reducing the cost in transacting with Ministry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black">
          <a:xfrm>
            <a:off x="160338" y="448389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Need for proactive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methods for problem identification?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59453" y="1004257"/>
            <a:ext cx="8821737" cy="4468312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600" i="1" dirty="0" smtClean="0">
                <a:solidFill>
                  <a:srgbClr val="1C1C1C"/>
                </a:solidFill>
              </a:rPr>
              <a:t>We have good examples in Government – Ministry of Corporate Affairs (MCA)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Post system implementation, Ministry has created framework for listening to the customers at regular intervals through proactive methods to identify: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Benefits from the new system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Areas of improvement in the new system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Challenges/issues in the new processes/systems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Ministry has worked on addressing the identified issues and challenges to strengthen the systems and processes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MCA21 is regarded as one of the most successful e-Governance initiatives in India and industry has experienced a true service transformation</a:t>
            </a:r>
            <a:endParaRPr lang="en-US" dirty="0" smtClean="0">
              <a:solidFill>
                <a:srgbClr val="1C1C1C"/>
              </a:solidFill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419724" y="5563966"/>
            <a:ext cx="7600013" cy="643120"/>
          </a:xfrm>
          <a:prstGeom prst="wedgeRoundRectCallout">
            <a:avLst>
              <a:gd name="adj1" fmla="val -2644"/>
              <a:gd name="adj2" fmla="val -48680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500" tIns="0" rIns="648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Listening to customers helps significantly……………..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318" y="1317890"/>
            <a:ext cx="8775882" cy="4678176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>
                <a:solidFill>
                  <a:srgbClr val="1C1C1C"/>
                </a:solidFill>
              </a:rPr>
              <a:t>Using </a:t>
            </a:r>
            <a:r>
              <a:rPr lang="en-US" sz="1600" dirty="0" smtClean="0">
                <a:solidFill>
                  <a:srgbClr val="1C1C1C"/>
                </a:solidFill>
              </a:rPr>
              <a:t>VoC</a:t>
            </a:r>
            <a:r>
              <a:rPr lang="en-US" sz="1600" dirty="0">
                <a:solidFill>
                  <a:srgbClr val="1C1C1C"/>
                </a:solidFill>
              </a:rPr>
              <a:t>, </a:t>
            </a:r>
            <a:r>
              <a:rPr lang="en-US" sz="1600" dirty="0" smtClean="0">
                <a:solidFill>
                  <a:srgbClr val="1C1C1C"/>
                </a:solidFill>
              </a:rPr>
              <a:t>organizations can </a:t>
            </a:r>
            <a:r>
              <a:rPr lang="en-US" sz="1600" dirty="0">
                <a:solidFill>
                  <a:srgbClr val="1C1C1C"/>
                </a:solidFill>
              </a:rPr>
              <a:t>incorporate customer </a:t>
            </a:r>
            <a:r>
              <a:rPr lang="en-US" sz="1600" dirty="0" smtClean="0">
                <a:solidFill>
                  <a:srgbClr val="1C1C1C"/>
                </a:solidFill>
              </a:rPr>
              <a:t>feedback into </a:t>
            </a:r>
            <a:r>
              <a:rPr lang="en-US" sz="1600" dirty="0">
                <a:solidFill>
                  <a:srgbClr val="1C1C1C"/>
                </a:solidFill>
              </a:rPr>
              <a:t>strategic </a:t>
            </a:r>
            <a:r>
              <a:rPr lang="en-US" sz="1600" dirty="0" smtClean="0">
                <a:solidFill>
                  <a:srgbClr val="1C1C1C"/>
                </a:solidFill>
              </a:rPr>
              <a:t>decisions/directions: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600" dirty="0">
                <a:solidFill>
                  <a:srgbClr val="1C1C1C"/>
                </a:solidFill>
              </a:rPr>
              <a:t>What customer needs exist that we are not currently meeting?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600" dirty="0">
                <a:solidFill>
                  <a:srgbClr val="1C1C1C"/>
                </a:solidFill>
              </a:rPr>
              <a:t>What </a:t>
            </a:r>
            <a:r>
              <a:rPr lang="en-US" sz="1600" dirty="0" smtClean="0">
                <a:solidFill>
                  <a:srgbClr val="1C1C1C"/>
                </a:solidFill>
              </a:rPr>
              <a:t>services customers </a:t>
            </a:r>
            <a:r>
              <a:rPr lang="en-US" sz="1600" dirty="0">
                <a:solidFill>
                  <a:srgbClr val="1C1C1C"/>
                </a:solidFill>
              </a:rPr>
              <a:t>feel are unnecessary</a:t>
            </a:r>
            <a:r>
              <a:rPr lang="en-US" sz="1600" dirty="0" smtClean="0">
                <a:solidFill>
                  <a:srgbClr val="1C1C1C"/>
                </a:solidFill>
              </a:rPr>
              <a:t>?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What services customers feel are painful?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What services customers feel are complex?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600" dirty="0">
                <a:solidFill>
                  <a:srgbClr val="1C1C1C"/>
                </a:solidFill>
              </a:rPr>
              <a:t>How does our </a:t>
            </a:r>
            <a:r>
              <a:rPr lang="en-US" sz="1600" dirty="0" smtClean="0">
                <a:solidFill>
                  <a:srgbClr val="1C1C1C"/>
                </a:solidFill>
              </a:rPr>
              <a:t>service compare </a:t>
            </a:r>
            <a:r>
              <a:rPr lang="en-US" sz="1600" dirty="0">
                <a:solidFill>
                  <a:srgbClr val="1C1C1C"/>
                </a:solidFill>
              </a:rPr>
              <a:t>to </a:t>
            </a:r>
            <a:r>
              <a:rPr lang="en-US" sz="1600" dirty="0" smtClean="0">
                <a:solidFill>
                  <a:srgbClr val="1C1C1C"/>
                </a:solidFill>
              </a:rPr>
              <a:t>other (state) governments?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600" dirty="0">
                <a:solidFill>
                  <a:srgbClr val="1C1C1C"/>
                </a:solidFill>
              </a:rPr>
              <a:t>What are the current world class levels of performance</a:t>
            </a:r>
            <a:r>
              <a:rPr lang="en-US" sz="1600" dirty="0" smtClean="0">
                <a:solidFill>
                  <a:srgbClr val="1C1C1C"/>
                </a:solidFill>
              </a:rPr>
              <a:t>?</a:t>
            </a:r>
            <a:endParaRPr lang="en-US" sz="1600" dirty="0">
              <a:solidFill>
                <a:srgbClr val="1C1C1C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Organizations can use this to identify problems and needs, incorporate the </a:t>
            </a:r>
            <a:r>
              <a:rPr lang="en-US" sz="1600" dirty="0">
                <a:solidFill>
                  <a:srgbClr val="1C1C1C"/>
                </a:solidFill>
              </a:rPr>
              <a:t>findings into product/process/service design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This VOC </a:t>
            </a:r>
            <a:r>
              <a:rPr lang="en-US" sz="1600" dirty="0">
                <a:solidFill>
                  <a:srgbClr val="1C1C1C"/>
                </a:solidFill>
              </a:rPr>
              <a:t>data </a:t>
            </a:r>
            <a:r>
              <a:rPr lang="en-US" sz="1600" dirty="0" smtClean="0">
                <a:solidFill>
                  <a:srgbClr val="1C1C1C"/>
                </a:solidFill>
              </a:rPr>
              <a:t>can also be used to </a:t>
            </a:r>
            <a:r>
              <a:rPr lang="en-US" sz="1600" dirty="0">
                <a:solidFill>
                  <a:srgbClr val="1C1C1C"/>
                </a:solidFill>
              </a:rPr>
              <a:t>drive process </a:t>
            </a:r>
            <a:r>
              <a:rPr lang="en-US" sz="1600" dirty="0" smtClean="0">
                <a:solidFill>
                  <a:srgbClr val="1C1C1C"/>
                </a:solidFill>
              </a:rPr>
              <a:t>improvements</a:t>
            </a:r>
            <a:endParaRPr lang="en-US" sz="1600" dirty="0">
              <a:solidFill>
                <a:srgbClr val="1C1C1C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black">
          <a:xfrm>
            <a:off x="160338" y="448389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Need for proactive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methods for problem identification?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318" y="1287910"/>
            <a:ext cx="8775882" cy="4903028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At the point of service delivery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1C1C1C"/>
                </a:solidFill>
              </a:rPr>
              <a:t>Filling up of questionnaires/forms by citizens during or upon completion of the service/Transaction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Focused surveys on identified stakeholder groups through questionnaires, workshops, group discussions, one to one interviews..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Independent market research/Survey by professional organizations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Experience it your self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Feedback mechanisms/helpdesks/call centers for receiving feedback..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Online polls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Observe the service delivery points/environments to identify the problems/challenges encountered by the customers </a:t>
            </a:r>
            <a:endParaRPr lang="en-US" sz="1600" dirty="0">
              <a:solidFill>
                <a:srgbClr val="1C1C1C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black">
          <a:xfrm>
            <a:off x="160338" y="448389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can we get inputs from Customer Experience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0338" y="583299"/>
            <a:ext cx="8805862" cy="755650"/>
          </a:xfrm>
        </p:spPr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Need for identifying or defining the ‘problem’ right?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4" name="Flowchart: Process 3"/>
          <p:cNvSpPr/>
          <p:nvPr/>
        </p:nvSpPr>
        <p:spPr bwMode="auto">
          <a:xfrm>
            <a:off x="160338" y="2563319"/>
            <a:ext cx="8805862" cy="1439056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500" tIns="0" rIns="648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lang="en-US" sz="2000" i="1" dirty="0" smtClean="0">
                <a:solidFill>
                  <a:schemeClr val="bg1"/>
                </a:solidFill>
              </a:rPr>
              <a:t>To find right answers/right solutions, it is important to understand/ define the problems or needs right…</a:t>
            </a:r>
            <a:endParaRPr kumimoji="0" lang="en-US" sz="200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0338" y="583299"/>
            <a:ext cx="8805862" cy="755650"/>
          </a:xfrm>
        </p:spPr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Common challenges with Needs/Problems reported/identified..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90318" y="1287911"/>
            <a:ext cx="8775882" cy="241466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The services are of very poor quality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There is no transparency in government services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I am not satisfied with the services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We need to computerize this process/workflow (problems don’t define solutions)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It is too expensive to deal with government</a:t>
            </a:r>
          </a:p>
        </p:txBody>
      </p:sp>
      <p:sp>
        <p:nvSpPr>
          <p:cNvPr id="7" name="Flowchart: Process 6"/>
          <p:cNvSpPr/>
          <p:nvPr/>
        </p:nvSpPr>
        <p:spPr bwMode="auto">
          <a:xfrm>
            <a:off x="160338" y="4032353"/>
            <a:ext cx="8805862" cy="1282597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500" tIns="0" rIns="648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lang="en-US" sz="2000" i="1" dirty="0" smtClean="0">
                <a:solidFill>
                  <a:schemeClr val="bg1"/>
                </a:solidFill>
              </a:rPr>
              <a:t>None of these problem statements hint at the real ‘problems’ – they don’t identify the specific problems or specific needs with a specific service/specific task or specific output…</a:t>
            </a:r>
            <a:endParaRPr kumimoji="0" lang="en-US" sz="200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Flowchart: Process 7"/>
          <p:cNvSpPr/>
          <p:nvPr/>
        </p:nvSpPr>
        <p:spPr bwMode="auto">
          <a:xfrm>
            <a:off x="160338" y="5531370"/>
            <a:ext cx="8805862" cy="509665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500" tIns="0" rIns="648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lang="en-US" sz="2000" i="1" dirty="0" smtClean="0">
                <a:solidFill>
                  <a:schemeClr val="bg1"/>
                </a:solidFill>
              </a:rPr>
              <a:t>Such problems are difficult to resolve….</a:t>
            </a:r>
            <a:endParaRPr kumimoji="0" lang="en-US" sz="200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8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493359"/>
            <a:ext cx="8805862" cy="755650"/>
          </a:xfrm>
        </p:spPr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Understanding Problem Statements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227950"/>
            <a:ext cx="8821737" cy="517285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1C1C1C"/>
                </a:solidFill>
              </a:rPr>
              <a:t>What is a Problem Statement?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A Problem Statement </a:t>
            </a:r>
            <a:r>
              <a:rPr lang="en-US" dirty="0">
                <a:solidFill>
                  <a:srgbClr val="1C1C1C"/>
                </a:solidFill>
              </a:rPr>
              <a:t>is a specific description of the current situation of the problem that will be addressed by the </a:t>
            </a:r>
            <a:r>
              <a:rPr lang="en-US" dirty="0" smtClean="0">
                <a:solidFill>
                  <a:srgbClr val="1C1C1C"/>
                </a:solidFill>
              </a:rPr>
              <a:t>organization in </a:t>
            </a:r>
            <a:r>
              <a:rPr lang="en-US" dirty="0">
                <a:solidFill>
                  <a:srgbClr val="1C1C1C"/>
                </a:solidFill>
              </a:rPr>
              <a:t>measurable terms</a:t>
            </a:r>
          </a:p>
          <a:p>
            <a:pPr>
              <a:lnSpc>
                <a:spcPct val="120000"/>
              </a:lnSpc>
            </a:pPr>
            <a:endParaRPr lang="en-US" sz="1800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1C1C1C"/>
                </a:solidFill>
              </a:rPr>
              <a:t>Why develop a problem statement?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To develop a shared understanding of the problem that the </a:t>
            </a:r>
            <a:r>
              <a:rPr lang="en-US" dirty="0" smtClean="0">
                <a:solidFill>
                  <a:srgbClr val="1C1C1C"/>
                </a:solidFill>
              </a:rPr>
              <a:t>organization </a:t>
            </a:r>
            <a:r>
              <a:rPr lang="en-US" dirty="0">
                <a:solidFill>
                  <a:srgbClr val="1C1C1C"/>
                </a:solidFill>
              </a:rPr>
              <a:t>is trying to address</a:t>
            </a:r>
          </a:p>
          <a:p>
            <a:pPr>
              <a:lnSpc>
                <a:spcPct val="120000"/>
              </a:lnSpc>
            </a:pPr>
            <a:endParaRPr lang="en-US" sz="1800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493359"/>
            <a:ext cx="8805862" cy="755650"/>
          </a:xfrm>
        </p:spPr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Understanding Problem Statements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227951"/>
            <a:ext cx="8821737" cy="4086999"/>
          </a:xfrm>
        </p:spPr>
        <p:txBody>
          <a:bodyPr/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Example </a:t>
            </a:r>
            <a:r>
              <a:rPr lang="en-US" sz="1800" dirty="0">
                <a:solidFill>
                  <a:srgbClr val="1C1C1C"/>
                </a:solidFill>
              </a:rPr>
              <a:t>of good problem </a:t>
            </a:r>
            <a:r>
              <a:rPr lang="en-US" sz="1800" dirty="0" smtClean="0">
                <a:solidFill>
                  <a:srgbClr val="1C1C1C"/>
                </a:solidFill>
              </a:rPr>
              <a:t>statements (</a:t>
            </a:r>
            <a:r>
              <a:rPr lang="en-US" sz="1800" i="1" dirty="0" smtClean="0">
                <a:solidFill>
                  <a:srgbClr val="1C1C1C"/>
                </a:solidFill>
              </a:rPr>
              <a:t>illustrative only</a:t>
            </a:r>
            <a:r>
              <a:rPr lang="en-US" sz="1800" dirty="0" smtClean="0">
                <a:solidFill>
                  <a:srgbClr val="1C1C1C"/>
                </a:solidFill>
              </a:rPr>
              <a:t>)</a:t>
            </a:r>
            <a:endParaRPr lang="en-US" sz="1800" dirty="0">
              <a:solidFill>
                <a:srgbClr val="1C1C1C"/>
              </a:solidFill>
            </a:endParaRPr>
          </a:p>
          <a:p>
            <a:pPr lvl="1">
              <a:lnSpc>
                <a:spcPct val="114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Only 40% of the ration items distributed through PDS are reaching eligible families</a:t>
            </a:r>
          </a:p>
          <a:p>
            <a:pPr lvl="1">
              <a:lnSpc>
                <a:spcPct val="114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It takes approximately two months to obtain death certificate</a:t>
            </a:r>
          </a:p>
          <a:p>
            <a:pPr lvl="1">
              <a:lnSpc>
                <a:spcPct val="114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It requires minimum of ten visits to get the pension amount sanctioned….</a:t>
            </a:r>
          </a:p>
          <a:p>
            <a:pPr lvl="1">
              <a:lnSpc>
                <a:spcPct val="114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Process </a:t>
            </a:r>
            <a:r>
              <a:rPr lang="en-US" dirty="0">
                <a:solidFill>
                  <a:srgbClr val="1C1C1C"/>
                </a:solidFill>
              </a:rPr>
              <a:t>for </a:t>
            </a:r>
            <a:r>
              <a:rPr lang="en-US" dirty="0" smtClean="0">
                <a:solidFill>
                  <a:srgbClr val="1C1C1C"/>
                </a:solidFill>
              </a:rPr>
              <a:t>Passport Issuance on Turn Around Time metric </a:t>
            </a:r>
            <a:r>
              <a:rPr lang="en-US" dirty="0">
                <a:solidFill>
                  <a:srgbClr val="1C1C1C"/>
                </a:solidFill>
              </a:rPr>
              <a:t>is operating </a:t>
            </a:r>
            <a:r>
              <a:rPr lang="en-US" dirty="0" smtClean="0">
                <a:solidFill>
                  <a:srgbClr val="1C1C1C"/>
                </a:solidFill>
              </a:rPr>
              <a:t>at only 38% within SLA</a:t>
            </a:r>
          </a:p>
          <a:p>
            <a:pPr lvl="1">
              <a:lnSpc>
                <a:spcPct val="114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It takes 2-4 hours to get the railway reservation done in Metro cities in India for reservations across the counter…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608013"/>
            <a:ext cx="8786812" cy="820737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1C1C1C"/>
                </a:solidFill>
              </a:rPr>
              <a:t>Agenda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2209800"/>
          </a:xfrm>
        </p:spPr>
        <p:txBody>
          <a:bodyPr/>
          <a:lstStyle/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How to identify &amp; define a problem statement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Elements of a good problem statement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Exercise: define a sample problem statement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3250" y="228600"/>
            <a:ext cx="1733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75353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So what makes a good Problem Statement?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437810"/>
            <a:ext cx="8821737" cy="4335463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1C1C1C"/>
                </a:solidFill>
              </a:rPr>
              <a:t>A good Problem Statement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1C1C1C"/>
                </a:solidFill>
              </a:rPr>
              <a:t>States the effect and not the cause (What is wrong &amp; not Why it is wrong)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1C1C1C"/>
                </a:solidFill>
              </a:rPr>
              <a:t>Focuses on the gap (between “What Is” &amp; “What should be”)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1C1C1C"/>
                </a:solidFill>
              </a:rPr>
              <a:t>Is measurable (How often, How much, When)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1C1C1C"/>
                </a:solidFill>
              </a:rPr>
              <a:t>Is specific (avoids broad &amp; ambiguous categories)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1C1C1C"/>
                </a:solidFill>
              </a:rPr>
              <a:t>Is a statement, not a question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1C1C1C"/>
                </a:solidFill>
              </a:rPr>
              <a:t>Focuses on the “Pain Area” (How Customers / Citizens, Employees and the Government are affected)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So how do you write good Problem Statements?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512760"/>
            <a:ext cx="8821737" cy="4773740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Focus on the following questions</a:t>
            </a:r>
          </a:p>
          <a:p>
            <a:pPr lvl="1"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Which outputs don’t meet expectations?</a:t>
            </a:r>
          </a:p>
          <a:p>
            <a:pPr lvl="1"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When and where do the problems occur? </a:t>
            </a:r>
          </a:p>
          <a:p>
            <a:pPr lvl="1"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How big is the problem?</a:t>
            </a:r>
          </a:p>
          <a:p>
            <a:pPr lvl="1"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What is the impact of the problem?</a:t>
            </a:r>
          </a:p>
          <a:p>
            <a:pPr>
              <a:lnSpc>
                <a:spcPct val="114000"/>
              </a:lnSpc>
            </a:pPr>
            <a:endParaRPr lang="en-US" dirty="0" smtClean="0">
              <a:solidFill>
                <a:srgbClr val="1C1C1C"/>
              </a:solidFill>
            </a:endParaRPr>
          </a:p>
          <a:p>
            <a:pPr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Things to be careful of / avoid</a:t>
            </a:r>
          </a:p>
          <a:p>
            <a:pPr lvl="1"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Avoid </a:t>
            </a:r>
            <a:r>
              <a:rPr lang="en-US" dirty="0">
                <a:solidFill>
                  <a:srgbClr val="1C1C1C"/>
                </a:solidFill>
              </a:rPr>
              <a:t>pre-determined solutions</a:t>
            </a:r>
          </a:p>
          <a:p>
            <a:pPr lvl="1">
              <a:lnSpc>
                <a:spcPct val="114000"/>
              </a:lnSpc>
            </a:pPr>
            <a:r>
              <a:rPr lang="en-US" dirty="0">
                <a:solidFill>
                  <a:srgbClr val="1C1C1C"/>
                </a:solidFill>
              </a:rPr>
              <a:t>Do not blame people</a:t>
            </a:r>
          </a:p>
          <a:p>
            <a:pPr lvl="1">
              <a:lnSpc>
                <a:spcPct val="114000"/>
              </a:lnSpc>
            </a:pPr>
            <a:r>
              <a:rPr lang="en-US" dirty="0">
                <a:solidFill>
                  <a:srgbClr val="1C1C1C"/>
                </a:solidFill>
              </a:rPr>
              <a:t>Ensure that the problem statement is easily understandable by all</a:t>
            </a:r>
          </a:p>
          <a:p>
            <a:pPr lvl="1">
              <a:lnSpc>
                <a:spcPct val="114000"/>
              </a:lnSpc>
            </a:pPr>
            <a:r>
              <a:rPr lang="en-US" dirty="0">
                <a:solidFill>
                  <a:srgbClr val="1C1C1C"/>
                </a:solidFill>
              </a:rPr>
              <a:t>Avoid including “Why”, “lack of”, “due to” since they may imply solutions and thus mislead team members</a:t>
            </a:r>
          </a:p>
          <a:p>
            <a:pPr>
              <a:lnSpc>
                <a:spcPct val="114000"/>
              </a:lnSpc>
            </a:pPr>
            <a:endParaRPr lang="en-US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Exercise: Define a Problem Statement (Handout 2)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1C1C1C"/>
                </a:solidFill>
              </a:rPr>
              <a:t>Rules</a:t>
            </a:r>
          </a:p>
          <a:p>
            <a:pPr lvl="1"/>
            <a:r>
              <a:rPr lang="en-US" dirty="0" smtClean="0">
                <a:solidFill>
                  <a:srgbClr val="1C1C1C"/>
                </a:solidFill>
              </a:rPr>
              <a:t>Read the information given in the Handout</a:t>
            </a:r>
          </a:p>
          <a:p>
            <a:pPr lvl="1"/>
            <a:r>
              <a:rPr lang="en-US" dirty="0" smtClean="0">
                <a:solidFill>
                  <a:srgbClr val="1C1C1C"/>
                </a:solidFill>
              </a:rPr>
              <a:t>Discuss on your tables and develop a suitable problem statement based on the current situation</a:t>
            </a:r>
          </a:p>
          <a:p>
            <a:pPr lvl="1"/>
            <a:r>
              <a:rPr lang="en-US" dirty="0" smtClean="0">
                <a:solidFill>
                  <a:srgbClr val="1C1C1C"/>
                </a:solidFill>
              </a:rPr>
              <a:t>Present your Problem Statement to the workshop participants and get feedback</a:t>
            </a:r>
          </a:p>
          <a:p>
            <a:endParaRPr lang="en-US" dirty="0" smtClean="0">
              <a:solidFill>
                <a:srgbClr val="1C1C1C"/>
              </a:solidFill>
            </a:endParaRPr>
          </a:p>
          <a:p>
            <a:r>
              <a:rPr lang="en-US" dirty="0" smtClean="0">
                <a:solidFill>
                  <a:srgbClr val="1C1C1C"/>
                </a:solidFill>
              </a:rPr>
              <a:t>Time Frame</a:t>
            </a:r>
          </a:p>
          <a:p>
            <a:pPr lvl="1"/>
            <a:r>
              <a:rPr lang="en-US" dirty="0" smtClean="0">
                <a:solidFill>
                  <a:srgbClr val="1C1C1C"/>
                </a:solidFill>
              </a:rPr>
              <a:t>10 Minutes for the exercise</a:t>
            </a:r>
          </a:p>
          <a:p>
            <a:pPr lvl="1"/>
            <a:r>
              <a:rPr lang="en-US" dirty="0" smtClean="0">
                <a:solidFill>
                  <a:srgbClr val="1C1C1C"/>
                </a:solidFill>
              </a:rPr>
              <a:t>15 Minutes for discussion</a:t>
            </a:r>
            <a:endParaRPr lang="en-US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0338" y="343459"/>
            <a:ext cx="8805862" cy="755650"/>
          </a:xfrm>
        </p:spPr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When are the Problems identified in e-Governance Project Lifecycle?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757940" y="1371600"/>
            <a:ext cx="7581900" cy="2286000"/>
          </a:xfrm>
          <a:prstGeom prst="rightArrow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Group 78"/>
          <p:cNvGrpSpPr>
            <a:grpSpLocks/>
          </p:cNvGrpSpPr>
          <p:nvPr/>
        </p:nvGrpSpPr>
        <p:grpSpPr bwMode="auto">
          <a:xfrm>
            <a:off x="91190" y="2057400"/>
            <a:ext cx="1425575" cy="914400"/>
            <a:chOff x="2176" y="640080"/>
            <a:chExt cx="1267271" cy="853440"/>
          </a:xfrm>
        </p:grpSpPr>
        <p:sp>
          <p:nvSpPr>
            <p:cNvPr id="7" name="Rounded Rectangle 6"/>
            <p:cNvSpPr/>
            <p:nvPr/>
          </p:nvSpPr>
          <p:spPr>
            <a:xfrm>
              <a:off x="2176" y="640080"/>
              <a:ext cx="1267271" cy="8534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5"/>
            <p:cNvSpPr/>
            <p:nvPr/>
          </p:nvSpPr>
          <p:spPr>
            <a:xfrm>
              <a:off x="43102" y="681567"/>
              <a:ext cx="1185421" cy="7704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dirty="0" smtClean="0">
                  <a:ln/>
                  <a:latin typeface="Arial"/>
                </a:rPr>
                <a:t>1. e-Governance Strategy </a:t>
              </a:r>
              <a:r>
                <a:rPr lang="en-US" sz="1200" dirty="0">
                  <a:ln/>
                  <a:latin typeface="Arial"/>
                </a:rPr>
                <a:t>Development</a:t>
              </a:r>
            </a:p>
          </p:txBody>
        </p:sp>
      </p:grpSp>
      <p:grpSp>
        <p:nvGrpSpPr>
          <p:cNvPr id="10" name="Group 79"/>
          <p:cNvGrpSpPr>
            <a:grpSpLocks/>
          </p:cNvGrpSpPr>
          <p:nvPr/>
        </p:nvGrpSpPr>
        <p:grpSpPr bwMode="auto">
          <a:xfrm>
            <a:off x="1588203" y="2057400"/>
            <a:ext cx="1427162" cy="914400"/>
            <a:chOff x="1332811" y="640080"/>
            <a:chExt cx="1267271" cy="853440"/>
          </a:xfrm>
        </p:grpSpPr>
        <p:sp>
          <p:nvSpPr>
            <p:cNvPr id="11" name="Rounded Rectangle 10"/>
            <p:cNvSpPr/>
            <p:nvPr/>
          </p:nvSpPr>
          <p:spPr>
            <a:xfrm>
              <a:off x="1332811" y="640080"/>
              <a:ext cx="1267271" cy="8534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7"/>
            <p:cNvSpPr/>
            <p:nvPr/>
          </p:nvSpPr>
          <p:spPr>
            <a:xfrm>
              <a:off x="1373690" y="681567"/>
              <a:ext cx="1185512" cy="7704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dirty="0" smtClean="0">
                  <a:ln/>
                  <a:solidFill>
                    <a:schemeClr val="bg2"/>
                  </a:solidFill>
                  <a:latin typeface="Arial"/>
                </a:rPr>
                <a:t>2. Current </a:t>
              </a:r>
              <a:r>
                <a:rPr lang="en-US" sz="1200" dirty="0">
                  <a:ln/>
                  <a:solidFill>
                    <a:schemeClr val="bg2"/>
                  </a:solidFill>
                  <a:latin typeface="Arial"/>
                </a:rPr>
                <a:t>State Assessment</a:t>
              </a:r>
            </a:p>
          </p:txBody>
        </p:sp>
      </p:grpSp>
      <p:grpSp>
        <p:nvGrpSpPr>
          <p:cNvPr id="13" name="Group 80"/>
          <p:cNvGrpSpPr>
            <a:grpSpLocks/>
          </p:cNvGrpSpPr>
          <p:nvPr/>
        </p:nvGrpSpPr>
        <p:grpSpPr bwMode="auto">
          <a:xfrm>
            <a:off x="3086803" y="2057400"/>
            <a:ext cx="1427162" cy="914400"/>
            <a:chOff x="2663446" y="640080"/>
            <a:chExt cx="1267271" cy="853440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4" name="Rounded Rectangle 13"/>
            <p:cNvSpPr/>
            <p:nvPr/>
          </p:nvSpPr>
          <p:spPr>
            <a:xfrm>
              <a:off x="2663446" y="640080"/>
              <a:ext cx="1267271" cy="85344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9"/>
            <p:cNvSpPr/>
            <p:nvPr/>
          </p:nvSpPr>
          <p:spPr>
            <a:xfrm>
              <a:off x="2704325" y="681567"/>
              <a:ext cx="1185512" cy="7704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smtClean="0">
                  <a:ln/>
                  <a:solidFill>
                    <a:schemeClr val="accent5">
                      <a:lumMod val="10000"/>
                    </a:schemeClr>
                  </a:solidFill>
                  <a:latin typeface="Arial"/>
                </a:rPr>
                <a:t>3. Future </a:t>
              </a:r>
              <a:r>
                <a:rPr lang="en-US" sz="1200" b="1" dirty="0">
                  <a:ln/>
                  <a:solidFill>
                    <a:schemeClr val="accent5">
                      <a:lumMod val="10000"/>
                    </a:schemeClr>
                  </a:solidFill>
                  <a:latin typeface="Arial"/>
                </a:rPr>
                <a:t>State Definition</a:t>
              </a:r>
            </a:p>
          </p:txBody>
        </p:sp>
      </p:grpSp>
      <p:grpSp>
        <p:nvGrpSpPr>
          <p:cNvPr id="16" name="Group 81"/>
          <p:cNvGrpSpPr>
            <a:grpSpLocks/>
          </p:cNvGrpSpPr>
          <p:nvPr/>
        </p:nvGrpSpPr>
        <p:grpSpPr bwMode="auto">
          <a:xfrm>
            <a:off x="4585403" y="2057400"/>
            <a:ext cx="1425575" cy="914400"/>
            <a:chOff x="3994081" y="640080"/>
            <a:chExt cx="1267271" cy="853440"/>
          </a:xfrm>
        </p:grpSpPr>
        <p:sp>
          <p:nvSpPr>
            <p:cNvPr id="17" name="Rounded Rectangle 16"/>
            <p:cNvSpPr/>
            <p:nvPr/>
          </p:nvSpPr>
          <p:spPr>
            <a:xfrm>
              <a:off x="3994081" y="640080"/>
              <a:ext cx="1267271" cy="8534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11"/>
            <p:cNvSpPr/>
            <p:nvPr/>
          </p:nvSpPr>
          <p:spPr>
            <a:xfrm>
              <a:off x="4035006" y="681567"/>
              <a:ext cx="1185421" cy="7704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dirty="0" smtClean="0">
                  <a:ln/>
                  <a:solidFill>
                    <a:schemeClr val="bg2"/>
                  </a:solidFill>
                  <a:latin typeface="Arial"/>
                </a:rPr>
                <a:t>4. Implementation </a:t>
              </a:r>
              <a:r>
                <a:rPr lang="en-US" sz="1200" dirty="0">
                  <a:ln/>
                  <a:solidFill>
                    <a:schemeClr val="bg2"/>
                  </a:solidFill>
                  <a:latin typeface="Arial"/>
                </a:rPr>
                <a:t>approach and sourcing</a:t>
              </a:r>
            </a:p>
          </p:txBody>
        </p:sp>
      </p:grpSp>
      <p:grpSp>
        <p:nvGrpSpPr>
          <p:cNvPr id="19" name="Group 82"/>
          <p:cNvGrpSpPr>
            <a:grpSpLocks/>
          </p:cNvGrpSpPr>
          <p:nvPr/>
        </p:nvGrpSpPr>
        <p:grpSpPr bwMode="auto">
          <a:xfrm>
            <a:off x="6082415" y="2057400"/>
            <a:ext cx="1427163" cy="914400"/>
            <a:chOff x="5324716" y="640080"/>
            <a:chExt cx="1267271" cy="853440"/>
          </a:xfrm>
        </p:grpSpPr>
        <p:sp>
          <p:nvSpPr>
            <p:cNvPr id="20" name="Rounded Rectangle 19"/>
            <p:cNvSpPr/>
            <p:nvPr/>
          </p:nvSpPr>
          <p:spPr>
            <a:xfrm>
              <a:off x="5324716" y="640080"/>
              <a:ext cx="1267271" cy="8534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13"/>
            <p:cNvSpPr/>
            <p:nvPr/>
          </p:nvSpPr>
          <p:spPr>
            <a:xfrm>
              <a:off x="5365596" y="681567"/>
              <a:ext cx="1185511" cy="7704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dirty="0" smtClean="0">
                  <a:ln/>
                  <a:latin typeface="Arial"/>
                </a:rPr>
                <a:t>5. Develop and implement IT </a:t>
              </a:r>
              <a:r>
                <a:rPr lang="en-US" sz="1200" dirty="0">
                  <a:ln/>
                  <a:latin typeface="Arial"/>
                </a:rPr>
                <a:t>system</a:t>
              </a:r>
            </a:p>
          </p:txBody>
        </p:sp>
      </p:grpSp>
      <p:grpSp>
        <p:nvGrpSpPr>
          <p:cNvPr id="22" name="Group 83"/>
          <p:cNvGrpSpPr>
            <a:grpSpLocks/>
          </p:cNvGrpSpPr>
          <p:nvPr/>
        </p:nvGrpSpPr>
        <p:grpSpPr bwMode="auto">
          <a:xfrm>
            <a:off x="7581015" y="2057400"/>
            <a:ext cx="1425575" cy="914400"/>
            <a:chOff x="6655351" y="640080"/>
            <a:chExt cx="1267271" cy="853440"/>
          </a:xfrm>
        </p:grpSpPr>
        <p:sp>
          <p:nvSpPr>
            <p:cNvPr id="23" name="Rounded Rectangle 22"/>
            <p:cNvSpPr/>
            <p:nvPr/>
          </p:nvSpPr>
          <p:spPr>
            <a:xfrm>
              <a:off x="6655351" y="640080"/>
              <a:ext cx="1267271" cy="8534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15"/>
            <p:cNvSpPr/>
            <p:nvPr/>
          </p:nvSpPr>
          <p:spPr>
            <a:xfrm>
              <a:off x="6696277" y="681567"/>
              <a:ext cx="1185421" cy="7704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dirty="0" smtClean="0">
                  <a:ln/>
                  <a:latin typeface="Arial"/>
                </a:rPr>
                <a:t>6. Operate and </a:t>
              </a:r>
              <a:r>
                <a:rPr lang="en-US" sz="1200" dirty="0">
                  <a:ln/>
                  <a:latin typeface="Arial"/>
                </a:rPr>
                <a:t>sustain</a:t>
              </a:r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319790" y="3181350"/>
            <a:ext cx="815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 bwMode="auto">
          <a:xfrm>
            <a:off x="-359764" y="1738859"/>
            <a:ext cx="2263515" cy="164891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3500" tIns="0" rIns="648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205312" y="3761057"/>
            <a:ext cx="8821737" cy="2611164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The business level challenges/problems are identified and analyzed at e-Governance Strategy level</a:t>
            </a:r>
          </a:p>
          <a:p>
            <a:pPr>
              <a:lnSpc>
                <a:spcPct val="114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The strategy should clearly identify the business problems and should focus on addressing or solving the business issues confronted by the organization</a:t>
            </a:r>
          </a:p>
          <a:p>
            <a:pPr>
              <a:lnSpc>
                <a:spcPct val="114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The goals and objectives defined under e-Governance strategy shall be based on the problems/challenges or priority areas of the business</a:t>
            </a:r>
          </a:p>
          <a:p>
            <a:pPr>
              <a:lnSpc>
                <a:spcPct val="114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These goals and objectives defined in e-Governance strategy shall form the key inputs for GPR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End of Session</a:t>
            </a:r>
            <a:endParaRPr lang="en-US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0338" y="388429"/>
            <a:ext cx="8805862" cy="755650"/>
          </a:xfrm>
        </p:spPr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Why Organizations do GPR/BPR?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0338" y="1377850"/>
            <a:ext cx="8821737" cy="232547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To address the specific concerns of the stakeholders (citizens/Businesses/ employees)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To address the challenges and issues in the services and service delivery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To improve the quality of the services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To adopt best practices from similar environments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To address the changing needs of the customers (citizens and businesses) and the government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………..</a:t>
            </a:r>
          </a:p>
        </p:txBody>
      </p:sp>
      <p:sp>
        <p:nvSpPr>
          <p:cNvPr id="6" name="Flowchart: Process 5"/>
          <p:cNvSpPr/>
          <p:nvPr/>
        </p:nvSpPr>
        <p:spPr bwMode="auto">
          <a:xfrm>
            <a:off x="358458" y="4287183"/>
            <a:ext cx="8252142" cy="1049312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500" tIns="0" rIns="648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lang="en-US" i="1" dirty="0" smtClean="0">
                <a:solidFill>
                  <a:schemeClr val="bg1"/>
                </a:solidFill>
              </a:rPr>
              <a:t>In Summary, GPR is undertaken to address ‘problems’ or ‘needs’ of the organization or its customers with an objective to improve the overall quality of the services</a:t>
            </a:r>
            <a:endParaRPr kumimoji="0" lang="en-US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60338" y="388429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1C1C1C"/>
                </a:solidFill>
                <a:latin typeface="+mj-lt"/>
                <a:ea typeface="+mj-ea"/>
                <a:cs typeface="+mj-cs"/>
              </a:rPr>
              <a:t>Illustrative problems reported in Government Services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0338" y="1377850"/>
            <a:ext cx="8821737" cy="3568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9250" marR="0" lvl="0" indent="-349250" algn="l" defTabSz="695325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takes lot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time to get the service </a:t>
            </a:r>
          </a:p>
          <a:p>
            <a:pPr marL="349250" marR="0" lvl="0" indent="-349250" algn="l" defTabSz="695325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calls for too many visits to the department for completion of service</a:t>
            </a:r>
          </a:p>
          <a:p>
            <a:pPr marL="349250" marR="0" lvl="0" indent="-349250" algn="l" defTabSz="695325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1600" kern="0" dirty="0" smtClean="0">
                <a:solidFill>
                  <a:srgbClr val="1C1C1C"/>
                </a:solidFill>
                <a:latin typeface="+mn-lt"/>
                <a:cs typeface="+mn-cs"/>
              </a:rPr>
              <a:t>It is expensive to complete the transaction</a:t>
            </a:r>
          </a:p>
          <a:p>
            <a:pPr marL="349250" marR="0" lvl="0" indent="-349250" algn="l" defTabSz="695325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1600" kern="0" dirty="0" smtClean="0">
                <a:solidFill>
                  <a:srgbClr val="1C1C1C"/>
                </a:solidFill>
                <a:latin typeface="+mn-lt"/>
                <a:cs typeface="+mn-cs"/>
              </a:rPr>
              <a:t>The welfare benefits of government are not reaching the eligible families</a:t>
            </a:r>
          </a:p>
          <a:p>
            <a:pPr marL="349250" marR="0" lvl="0" indent="-349250" algn="l" defTabSz="695325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1600" kern="0" dirty="0" smtClean="0">
                <a:solidFill>
                  <a:srgbClr val="1C1C1C"/>
                </a:solidFill>
                <a:latin typeface="+mn-lt"/>
                <a:cs typeface="+mn-cs"/>
              </a:rPr>
              <a:t>Healthcare services not delivered on time</a:t>
            </a:r>
          </a:p>
          <a:p>
            <a:pPr marL="349250" marR="0" lvl="0" indent="-349250" algn="l" defTabSz="695325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1600" kern="0" dirty="0" smtClean="0">
                <a:solidFill>
                  <a:srgbClr val="1C1C1C"/>
                </a:solidFill>
                <a:latin typeface="+mn-lt"/>
                <a:cs typeface="+mn-cs"/>
              </a:rPr>
              <a:t>Land records management framework not ensuring ownership of the properties</a:t>
            </a:r>
          </a:p>
          <a:p>
            <a:pPr marL="349250" marR="0" lvl="0" indent="-349250" algn="l" defTabSz="695325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1600" kern="0" dirty="0" smtClean="0">
                <a:solidFill>
                  <a:srgbClr val="1C1C1C"/>
                </a:solidFill>
                <a:latin typeface="+mn-lt"/>
                <a:cs typeface="+mn-cs"/>
              </a:rPr>
              <a:t>It takes very long to get the welfare benefits…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0338" y="448389"/>
            <a:ext cx="8805862" cy="755650"/>
          </a:xfrm>
        </p:spPr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How are the problems or needs identified?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306" y="1433599"/>
            <a:ext cx="8135470" cy="312495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1C1C1C"/>
                </a:solidFill>
              </a:rPr>
              <a:t>Concerns raised by customers (citizens/businesses) – </a:t>
            </a:r>
            <a:r>
              <a:rPr lang="en-US" sz="1800" b="1" dirty="0">
                <a:solidFill>
                  <a:srgbClr val="1C1C1C"/>
                </a:solidFill>
              </a:rPr>
              <a:t>Voice of </a:t>
            </a:r>
            <a:r>
              <a:rPr lang="en-US" sz="1800" b="1" dirty="0" smtClean="0">
                <a:solidFill>
                  <a:srgbClr val="1C1C1C"/>
                </a:solidFill>
              </a:rPr>
              <a:t>Customer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800" b="1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Concerns raised by internal stakeholders – employees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800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Through independent research/media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5492750" y="2258404"/>
            <a:ext cx="2819400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Proactive Methods</a:t>
            </a: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987425" y="2277454"/>
            <a:ext cx="2743200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Reactive Methods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163513" y="913963"/>
            <a:ext cx="8805862" cy="755650"/>
          </a:xfrm>
        </p:spPr>
        <p:txBody>
          <a:bodyPr/>
          <a:lstStyle/>
          <a:p>
            <a:r>
              <a:rPr lang="en-US" sz="1600" dirty="0" smtClean="0"/>
              <a:t>There are two ways to gather VOC information</a:t>
            </a:r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3732213" y="1179524"/>
            <a:ext cx="1676400" cy="99060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squar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 dirty="0" smtClean="0">
                <a:solidFill>
                  <a:schemeClr val="bg1"/>
                </a:solidFill>
              </a:rPr>
              <a:t>Voice </a:t>
            </a:r>
            <a:r>
              <a:rPr lang="en-US" sz="1400" b="1" smtClean="0">
                <a:solidFill>
                  <a:schemeClr val="bg1"/>
                </a:solidFill>
              </a:rPr>
              <a:t>of Customer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971550" y="2734654"/>
            <a:ext cx="2743200" cy="2093913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square"/>
          <a:lstStyle/>
          <a:p>
            <a:pPr marL="166688" indent="-166688">
              <a:buSzPct val="90000"/>
            </a:pPr>
            <a:r>
              <a:rPr lang="en-US" sz="1600" dirty="0"/>
              <a:t>Information comes through </a:t>
            </a:r>
          </a:p>
          <a:p>
            <a:pPr marL="166688" indent="-166688">
              <a:buSzPct val="90000"/>
            </a:pPr>
            <a:r>
              <a:rPr lang="en-US" sz="1600" dirty="0"/>
              <a:t>customer initiative</a:t>
            </a:r>
          </a:p>
          <a:p>
            <a:pPr marL="166688" indent="-166688">
              <a:buSzPct val="90000"/>
              <a:buFontTx/>
              <a:buChar char="•"/>
            </a:pPr>
            <a:r>
              <a:rPr lang="en-US" sz="1600" dirty="0"/>
              <a:t>Customer </a:t>
            </a:r>
            <a:r>
              <a:rPr lang="en-US" sz="1600" dirty="0" smtClean="0"/>
              <a:t>complaints</a:t>
            </a:r>
            <a:r>
              <a:rPr lang="en-US" sz="1600" dirty="0"/>
              <a:t> </a:t>
            </a:r>
            <a:r>
              <a:rPr lang="en-US" sz="1600" dirty="0" smtClean="0"/>
              <a:t>and grievances</a:t>
            </a:r>
          </a:p>
          <a:p>
            <a:pPr marL="166688" indent="-166688">
              <a:buSzPct val="90000"/>
              <a:buFontTx/>
              <a:buChar char="•"/>
            </a:pPr>
            <a:r>
              <a:rPr lang="en-US" sz="1600" dirty="0" smtClean="0"/>
              <a:t>Media…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492750" y="2715604"/>
            <a:ext cx="2819400" cy="2093913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pPr marL="166688" indent="-166688">
              <a:buSzPct val="90000"/>
            </a:pPr>
            <a:r>
              <a:rPr lang="en-US" sz="1600" dirty="0"/>
              <a:t>Information comes though</a:t>
            </a:r>
          </a:p>
          <a:p>
            <a:pPr marL="166688" indent="-166688">
              <a:buSzPct val="90000"/>
            </a:pPr>
            <a:r>
              <a:rPr lang="en-US" sz="1600" dirty="0" smtClean="0"/>
              <a:t>Government's </a:t>
            </a:r>
            <a:r>
              <a:rPr lang="en-US" sz="1600" dirty="0"/>
              <a:t>initiative</a:t>
            </a:r>
          </a:p>
          <a:p>
            <a:pPr marL="166688" indent="-166688">
              <a:buSzPct val="90000"/>
              <a:buFontTx/>
              <a:buChar char="•"/>
            </a:pPr>
            <a:r>
              <a:rPr lang="en-US" sz="1600" dirty="0"/>
              <a:t>Surveys / Questionnaires</a:t>
            </a:r>
          </a:p>
          <a:p>
            <a:pPr marL="166688" indent="-166688">
              <a:buSzPct val="90000"/>
              <a:buFontTx/>
              <a:buChar char="•"/>
            </a:pPr>
            <a:r>
              <a:rPr lang="en-US" sz="1600" dirty="0"/>
              <a:t>Focus groups</a:t>
            </a:r>
          </a:p>
          <a:p>
            <a:pPr marL="166688" indent="-166688">
              <a:buSzPct val="90000"/>
              <a:buFontTx/>
              <a:buChar char="•"/>
            </a:pPr>
            <a:r>
              <a:rPr lang="en-US" sz="1600" dirty="0"/>
              <a:t>Interviews</a:t>
            </a:r>
          </a:p>
          <a:p>
            <a:pPr marL="166688" indent="-166688">
              <a:buSzPct val="90000"/>
              <a:buFontTx/>
              <a:buChar char="•"/>
            </a:pPr>
            <a:r>
              <a:rPr lang="en-US" sz="1600" dirty="0"/>
              <a:t>Custodian feedback</a:t>
            </a:r>
          </a:p>
          <a:p>
            <a:pPr marL="166688" indent="-166688">
              <a:buSzPct val="90000"/>
              <a:buFontTx/>
              <a:buChar char="•"/>
            </a:pPr>
            <a:r>
              <a:rPr lang="en-US" sz="1600" dirty="0"/>
              <a:t>Point of </a:t>
            </a:r>
            <a:r>
              <a:rPr lang="en-US" sz="1600" dirty="0" smtClean="0"/>
              <a:t>Service contact..</a:t>
            </a:r>
            <a:endParaRPr lang="en-US" sz="1600" dirty="0"/>
          </a:p>
        </p:txBody>
      </p:sp>
      <p:cxnSp>
        <p:nvCxnSpPr>
          <p:cNvPr id="29704" name="AutoShape 8"/>
          <p:cNvCxnSpPr>
            <a:cxnSpLocks noChangeShapeType="1"/>
            <a:stCxn id="29701" idx="2"/>
            <a:endCxn id="100355" idx="0"/>
          </p:cNvCxnSpPr>
          <p:nvPr/>
        </p:nvCxnSpPr>
        <p:spPr bwMode="auto">
          <a:xfrm rot="10800000" flipV="1">
            <a:off x="2359025" y="1674824"/>
            <a:ext cx="1373188" cy="60263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9705" name="AutoShape 9"/>
          <p:cNvCxnSpPr>
            <a:cxnSpLocks noChangeShapeType="1"/>
            <a:stCxn id="29701" idx="6"/>
            <a:endCxn id="100354" idx="0"/>
          </p:cNvCxnSpPr>
          <p:nvPr/>
        </p:nvCxnSpPr>
        <p:spPr bwMode="auto">
          <a:xfrm>
            <a:off x="5408613" y="1674824"/>
            <a:ext cx="1493837" cy="58358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13" name="Title 1"/>
          <p:cNvSpPr txBox="1">
            <a:spLocks/>
          </p:cNvSpPr>
          <p:nvPr/>
        </p:nvSpPr>
        <p:spPr bwMode="black">
          <a:xfrm>
            <a:off x="160338" y="313479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are the problems or needs identified?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374754" y="5135574"/>
            <a:ext cx="3717561" cy="984250"/>
          </a:xfrm>
          <a:prstGeom prst="wedgeRoundRectCallout">
            <a:avLst>
              <a:gd name="adj1" fmla="val -672"/>
              <a:gd name="adj2" fmla="val -111123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500" tIns="0" rIns="648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At present most of the problems or challenges are identified through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reactive methods….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black">
          <a:xfrm>
            <a:off x="160338" y="448389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Need for proactive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methods for problem identification?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59453" y="1332881"/>
            <a:ext cx="8821737" cy="4093558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Many successful government/private sector organizations ‘listen’ to the customers to identify and ‘address’ their problems and needs at a very early stage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Through proactive methods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To build confidence in the customers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To enhance overall image of the organization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To minimize the impact of the problems to larger segment of customers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1C1C1C"/>
                </a:solidFill>
              </a:rPr>
              <a:t>To improve competitiveness – applicable for government as well..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1C1C1C"/>
                </a:solidFill>
              </a:rPr>
              <a:t>The most proactive and caring governments today are able to attract  maximum investments in the country or globally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1600" dirty="0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4000"/>
              </a:lnSpc>
            </a:pPr>
            <a:r>
              <a:rPr lang="en-US" dirty="0">
                <a:solidFill>
                  <a:srgbClr val="1C1C1C"/>
                </a:solidFill>
              </a:rPr>
              <a:t>The key to achieving customer </a:t>
            </a:r>
            <a:r>
              <a:rPr lang="en-US" dirty="0" smtClean="0">
                <a:solidFill>
                  <a:srgbClr val="1C1C1C"/>
                </a:solidFill>
              </a:rPr>
              <a:t>satisfaction is:</a:t>
            </a:r>
          </a:p>
          <a:p>
            <a:pPr lvl="1"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To understand </a:t>
            </a:r>
            <a:r>
              <a:rPr lang="en-US" dirty="0">
                <a:solidFill>
                  <a:srgbClr val="1C1C1C"/>
                </a:solidFill>
              </a:rPr>
              <a:t>the stated &amp; unstated needs of </a:t>
            </a:r>
            <a:r>
              <a:rPr lang="en-US" dirty="0" smtClean="0">
                <a:solidFill>
                  <a:srgbClr val="1C1C1C"/>
                </a:solidFill>
              </a:rPr>
              <a:t>customers, and</a:t>
            </a:r>
          </a:p>
          <a:p>
            <a:pPr lvl="1"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To incorporate </a:t>
            </a:r>
            <a:r>
              <a:rPr lang="en-US" dirty="0">
                <a:solidFill>
                  <a:srgbClr val="1C1C1C"/>
                </a:solidFill>
              </a:rPr>
              <a:t>them in the </a:t>
            </a:r>
            <a:r>
              <a:rPr lang="en-US" dirty="0" smtClean="0">
                <a:solidFill>
                  <a:srgbClr val="1C1C1C"/>
                </a:solidFill>
              </a:rPr>
              <a:t>service delivery</a:t>
            </a:r>
          </a:p>
          <a:p>
            <a:pPr>
              <a:lnSpc>
                <a:spcPct val="114000"/>
              </a:lnSpc>
            </a:pPr>
            <a:endParaRPr lang="en-US" dirty="0">
              <a:solidFill>
                <a:srgbClr val="1C1C1C"/>
              </a:solidFill>
            </a:endParaRPr>
          </a:p>
          <a:p>
            <a:pPr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Why do we need to capture the Voice of Customer (VoC) for this?</a:t>
            </a:r>
          </a:p>
          <a:p>
            <a:pPr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We need to capture VoC data because</a:t>
            </a:r>
          </a:p>
          <a:p>
            <a:pPr lvl="1"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Customers change</a:t>
            </a:r>
          </a:p>
          <a:p>
            <a:pPr lvl="1"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Needs of customers change</a:t>
            </a:r>
          </a:p>
          <a:p>
            <a:pPr lvl="1"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We must deliver what the customers want, not what we “think” / “know” they want</a:t>
            </a:r>
          </a:p>
          <a:p>
            <a:pPr lvl="1">
              <a:lnSpc>
                <a:spcPct val="114000"/>
              </a:lnSpc>
            </a:pPr>
            <a:r>
              <a:rPr lang="en-US" dirty="0" smtClean="0">
                <a:solidFill>
                  <a:srgbClr val="1C1C1C"/>
                </a:solidFill>
              </a:rPr>
              <a:t>Customer needs are not always spoken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black">
          <a:xfrm>
            <a:off x="160338" y="448389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Need for proactive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methods for problem identification?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922803"/>
            <a:ext cx="8805862" cy="755650"/>
          </a:xfrm>
        </p:spPr>
        <p:txBody>
          <a:bodyPr/>
          <a:lstStyle/>
          <a:p>
            <a:r>
              <a:rPr lang="en-US" sz="1600" dirty="0" smtClean="0"/>
              <a:t>Kano’s model^ of Customer Satisfaction allows us to understand the various types of Customers’ needs </a:t>
            </a:r>
            <a:endParaRPr lang="en-US" sz="1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 smtClean="0">
                <a:solidFill>
                  <a:srgbClr val="1C1C1C"/>
                </a:solidFill>
              </a:rPr>
              <a:t>Based on Kano’s model, we can define customer needs into the following types</a:t>
            </a:r>
          </a:p>
          <a:p>
            <a:pPr lvl="1"/>
            <a:r>
              <a:rPr lang="en-US" sz="1600" dirty="0" smtClean="0">
                <a:solidFill>
                  <a:srgbClr val="1C1C1C"/>
                </a:solidFill>
              </a:rPr>
              <a:t>Basic</a:t>
            </a:r>
          </a:p>
          <a:p>
            <a:pPr lvl="1"/>
            <a:r>
              <a:rPr lang="en-US" sz="1600" dirty="0" smtClean="0">
                <a:solidFill>
                  <a:srgbClr val="1C1C1C"/>
                </a:solidFill>
              </a:rPr>
              <a:t>Performance, and</a:t>
            </a:r>
          </a:p>
          <a:p>
            <a:pPr lvl="1"/>
            <a:r>
              <a:rPr lang="en-US" sz="1600" dirty="0" smtClean="0">
                <a:solidFill>
                  <a:srgbClr val="1C1C1C"/>
                </a:solidFill>
              </a:rPr>
              <a:t>Delight</a:t>
            </a:r>
          </a:p>
          <a:p>
            <a:endParaRPr lang="en-US" sz="1800" dirty="0" smtClean="0">
              <a:solidFill>
                <a:srgbClr val="1C1C1C"/>
              </a:solidFill>
            </a:endParaRPr>
          </a:p>
          <a:p>
            <a:r>
              <a:rPr lang="en-US" sz="1800" dirty="0" smtClean="0">
                <a:solidFill>
                  <a:srgbClr val="1C1C1C"/>
                </a:solidFill>
              </a:rPr>
              <a:t>It allows us to differentiate among the three needs and understand how they impact customer satisfaction levels</a:t>
            </a:r>
            <a:endParaRPr lang="en-US" sz="1800" dirty="0">
              <a:solidFill>
                <a:srgbClr val="1C1C1C"/>
              </a:solidFill>
            </a:endParaRPr>
          </a:p>
        </p:txBody>
      </p:sp>
      <p:sp>
        <p:nvSpPr>
          <p:cNvPr id="21" name="Line 13"/>
          <p:cNvSpPr>
            <a:spLocks noChangeShapeType="1"/>
          </p:cNvSpPr>
          <p:nvPr/>
        </p:nvSpPr>
        <p:spPr bwMode="auto">
          <a:xfrm>
            <a:off x="160338" y="3925888"/>
            <a:ext cx="43338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Line 32"/>
          <p:cNvSpPr>
            <a:spLocks noChangeShapeType="1"/>
          </p:cNvSpPr>
          <p:nvPr/>
        </p:nvSpPr>
        <p:spPr bwMode="auto">
          <a:xfrm rot="-5400000">
            <a:off x="139066" y="3919537"/>
            <a:ext cx="4371974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 flipV="1">
            <a:off x="350521" y="1961830"/>
            <a:ext cx="3958272" cy="39360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rc 14"/>
          <p:cNvSpPr>
            <a:spLocks/>
          </p:cNvSpPr>
          <p:nvPr/>
        </p:nvSpPr>
        <p:spPr bwMode="auto">
          <a:xfrm rot="16200000" flipV="1">
            <a:off x="2160905" y="4013517"/>
            <a:ext cx="1727200" cy="2695575"/>
          </a:xfrm>
          <a:custGeom>
            <a:avLst/>
            <a:gdLst>
              <a:gd name="T0" fmla="*/ 2147483647 w 21596"/>
              <a:gd name="T1" fmla="*/ 2147483647 h 21437"/>
              <a:gd name="T2" fmla="*/ 2147483647 w 21596"/>
              <a:gd name="T3" fmla="*/ 2147483647 h 21437"/>
              <a:gd name="T4" fmla="*/ 0 w 21596"/>
              <a:gd name="T5" fmla="*/ 0 h 21437"/>
              <a:gd name="T6" fmla="*/ 0 60000 65536"/>
              <a:gd name="T7" fmla="*/ 0 60000 65536"/>
              <a:gd name="T8" fmla="*/ 0 60000 65536"/>
              <a:gd name="T9" fmla="*/ 0 w 21596"/>
              <a:gd name="T10" fmla="*/ 0 h 21437"/>
              <a:gd name="T11" fmla="*/ 21596 w 21596"/>
              <a:gd name="T12" fmla="*/ 21437 h 214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6" h="21437" fill="none" extrusionOk="0">
                <a:moveTo>
                  <a:pt x="21596" y="414"/>
                </a:moveTo>
                <a:cubicBezTo>
                  <a:pt x="21390" y="11160"/>
                  <a:pt x="13313" y="20121"/>
                  <a:pt x="2645" y="21437"/>
                </a:cubicBezTo>
              </a:path>
              <a:path w="21596" h="21437" stroke="0" extrusionOk="0">
                <a:moveTo>
                  <a:pt x="21596" y="414"/>
                </a:moveTo>
                <a:cubicBezTo>
                  <a:pt x="21390" y="11160"/>
                  <a:pt x="13313" y="20121"/>
                  <a:pt x="2645" y="21437"/>
                </a:cubicBezTo>
                <a:lnTo>
                  <a:pt x="0" y="0"/>
                </a:lnTo>
                <a:close/>
              </a:path>
            </a:pathLst>
          </a:custGeom>
          <a:noFill/>
          <a:ln w="57150" cap="rnd">
            <a:solidFill>
              <a:srgbClr val="800000"/>
            </a:solidFill>
            <a:round/>
            <a:headEnd type="triangle" w="med" len="med"/>
            <a:tailEnd/>
          </a:ln>
        </p:spPr>
        <p:txBody>
          <a:bodyPr rot="10800000" vert="eaVert"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25" name="Arc 29"/>
          <p:cNvSpPr>
            <a:spLocks/>
          </p:cNvSpPr>
          <p:nvPr/>
        </p:nvSpPr>
        <p:spPr bwMode="auto">
          <a:xfrm>
            <a:off x="214312" y="1771650"/>
            <a:ext cx="3181350" cy="1262063"/>
          </a:xfrm>
          <a:custGeom>
            <a:avLst/>
            <a:gdLst>
              <a:gd name="T0" fmla="*/ 2147483647 w 21596"/>
              <a:gd name="T1" fmla="*/ 2147483647 h 21437"/>
              <a:gd name="T2" fmla="*/ 2147483647 w 21596"/>
              <a:gd name="T3" fmla="*/ 2147483647 h 21437"/>
              <a:gd name="T4" fmla="*/ 0 w 21596"/>
              <a:gd name="T5" fmla="*/ 0 h 21437"/>
              <a:gd name="T6" fmla="*/ 0 60000 65536"/>
              <a:gd name="T7" fmla="*/ 0 60000 65536"/>
              <a:gd name="T8" fmla="*/ 0 60000 65536"/>
              <a:gd name="T9" fmla="*/ 0 w 21596"/>
              <a:gd name="T10" fmla="*/ 0 h 21437"/>
              <a:gd name="T11" fmla="*/ 21596 w 21596"/>
              <a:gd name="T12" fmla="*/ 21437 h 214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6" h="21437" fill="none" extrusionOk="0">
                <a:moveTo>
                  <a:pt x="21596" y="414"/>
                </a:moveTo>
                <a:cubicBezTo>
                  <a:pt x="21390" y="11160"/>
                  <a:pt x="13313" y="20121"/>
                  <a:pt x="2645" y="21437"/>
                </a:cubicBezTo>
              </a:path>
              <a:path w="21596" h="21437" stroke="0" extrusionOk="0">
                <a:moveTo>
                  <a:pt x="21596" y="414"/>
                </a:moveTo>
                <a:cubicBezTo>
                  <a:pt x="21390" y="11160"/>
                  <a:pt x="13313" y="20121"/>
                  <a:pt x="2645" y="21437"/>
                </a:cubicBezTo>
                <a:lnTo>
                  <a:pt x="0" y="0"/>
                </a:lnTo>
                <a:close/>
              </a:path>
            </a:pathLst>
          </a:custGeom>
          <a:noFill/>
          <a:ln w="57150" cap="rnd">
            <a:solidFill>
              <a:srgbClr val="008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>
              <a:solidFill>
                <a:srgbClr val="008000"/>
              </a:solidFill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1693014" y="6088063"/>
            <a:ext cx="127791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 b="1" dirty="0">
                <a:solidFill>
                  <a:schemeClr val="tx1"/>
                </a:solidFill>
              </a:rPr>
              <a:t>Dissatisfaction</a:t>
            </a: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1795749" y="1470025"/>
            <a:ext cx="1056700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 b="1" dirty="0">
                <a:solidFill>
                  <a:schemeClr val="tx1"/>
                </a:solidFill>
              </a:rPr>
              <a:t>Satisfaction</a:t>
            </a: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0" y="3968146"/>
            <a:ext cx="1456476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SzPct val="90000"/>
            </a:pPr>
            <a:r>
              <a:rPr lang="en-US" sz="1200" b="1" dirty="0">
                <a:solidFill>
                  <a:schemeClr val="tx1"/>
                </a:solidFill>
              </a:rPr>
              <a:t>Requirement unfulfilled</a:t>
            </a:r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3113937" y="3462671"/>
            <a:ext cx="1456476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r" eaLnBrk="0" hangingPunct="0">
              <a:spcBef>
                <a:spcPts val="0"/>
              </a:spcBef>
              <a:spcAft>
                <a:spcPts val="0"/>
              </a:spcAft>
              <a:buSzPct val="90000"/>
            </a:pPr>
            <a:r>
              <a:rPr lang="en-US" sz="1200" b="1" dirty="0">
                <a:solidFill>
                  <a:schemeClr val="tx1"/>
                </a:solidFill>
              </a:rPr>
              <a:t>Requirement </a:t>
            </a:r>
            <a:r>
              <a:rPr lang="en-US" sz="1200" b="1" dirty="0" smtClean="0">
                <a:solidFill>
                  <a:schemeClr val="tx1"/>
                </a:solidFill>
              </a:rPr>
              <a:t>fulfilled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3496392" y="4580301"/>
            <a:ext cx="1074021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114300" indent="-114300" eaLnBrk="0" hangingPunct="0"/>
            <a:r>
              <a:rPr lang="en-US" sz="1200" b="1" dirty="0" smtClean="0">
                <a:solidFill>
                  <a:srgbClr val="000000"/>
                </a:solidFill>
              </a:rPr>
              <a:t>Basic</a:t>
            </a: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2300421" y="1792529"/>
            <a:ext cx="1064761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114300" indent="-114300" algn="ctr" eaLnBrk="0" hangingPunct="0"/>
            <a:r>
              <a:rPr lang="en-US" sz="1200" b="1" dirty="0" smtClean="0">
                <a:solidFill>
                  <a:srgbClr val="00B050"/>
                </a:solidFill>
              </a:rPr>
              <a:t>Delight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3222072" y="2331162"/>
            <a:ext cx="1150221" cy="2776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US" sz="1200" b="1" dirty="0" smtClean="0">
                <a:solidFill>
                  <a:srgbClr val="000000"/>
                </a:solidFill>
              </a:rPr>
              <a:t>Performance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46613" y="5704489"/>
            <a:ext cx="4405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^ The Kano model is a theory of product development and customer satisfaction developed in the 80's by Professor </a:t>
            </a:r>
            <a:r>
              <a:rPr lang="en-US" sz="1000" dirty="0" err="1" smtClean="0"/>
              <a:t>Noriaki</a:t>
            </a:r>
            <a:r>
              <a:rPr lang="en-US" sz="1000" dirty="0" smtClean="0"/>
              <a:t> Kano</a:t>
            </a:r>
            <a:endParaRPr lang="en-US" sz="1000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1679180" y="3280014"/>
            <a:ext cx="1291748" cy="1291748"/>
          </a:xfrm>
          <a:prstGeom prst="rect">
            <a:avLst/>
          </a:prstGeom>
          <a:solidFill>
            <a:srgbClr val="FD8B84">
              <a:alpha val="32157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3500" tIns="0" rIns="648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6" name="Rectangle 27"/>
          <p:cNvSpPr>
            <a:spLocks noChangeArrowheads="1"/>
          </p:cNvSpPr>
          <p:nvPr/>
        </p:nvSpPr>
        <p:spPr bwMode="auto">
          <a:xfrm>
            <a:off x="98023" y="3311354"/>
            <a:ext cx="1578693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114300" indent="-114300" algn="r" eaLnBrk="0" hangingPunct="0"/>
            <a:r>
              <a:rPr lang="en-US" sz="1200" b="1" dirty="0" smtClean="0">
                <a:solidFill>
                  <a:srgbClr val="000000"/>
                </a:solidFill>
              </a:rPr>
              <a:t>Indifference Zone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 bwMode="black">
          <a:xfrm>
            <a:off x="160338" y="448389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Need for proactive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methods for problem identification?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URRENT_COLOR_STATUS" val="1"/>
  <p:tag name="ORIGINAL_COLOR_LIST14" val="1129059;16777215;1069452;7119555;9944533;12901095;14871795;1129059"/>
  <p:tag name="ORIGINAL_COLOR_LIST13" val="7119555;1129059;1069452;7119555;9944533;12901095;14871795;16777215"/>
  <p:tag name="ORIGINAL_COLOR_LIST12" val="38865;16777215;113639;55039;6744312;10088443;13432829;38865"/>
  <p:tag name="ORIGINAL_COLOR_LIST11" val="55039;38865;113639;55039;6744312;10088443;13432829;16777215"/>
  <p:tag name="ORIGINAL_COLOR_LIST10" val="677022;16777215;20948;29438;6728446;10078207;13427711;677022"/>
  <p:tag name="ORIGINAL_COLOR_LIST9" val="29438;677022;20948;29438;6728446;10078207;13427711;16777215"/>
  <p:tag name="ORIGINAL_COLOR_LIST8" val="1339504;16777215;40077;904367;7266511;10087391;13628911;1339504"/>
  <p:tag name="ORIGINAL_COLOR_LIST7" val="904367;1339504;40077;904367;7266511;10087391;13628911;16777215"/>
  <p:tag name="ORIGINAL_COLOR_LIST6" val="7489850;16777215;10905126;14002237;15125387;15654065;16248536;7489850"/>
  <p:tag name="ORIGINAL_COLOR_LIST5" val="14002237;7489850;10905126;14002237;15125387;15654065;16248536;16777215"/>
  <p:tag name="ORIGINAL_COLOR_LIST4" val="1184027;16777215;4342358;10002346;12699084;14080477;15396078;1184027"/>
  <p:tag name="ORIGINAL_COLOR_LIST3" val="10002346;1184027;4342358;10002346;12699084;14080477;15396078;16777215"/>
  <p:tag name="ORIGINAL_COLOR_LIST2" val="1313403;16777215;591295;3292667;8686589;11383293;14080254;1313403"/>
  <p:tag name="ORIGINAL_COLOR_LIST1" val="3292667;1313403;591295;3292667;8686589;11383293;14080254;167772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tb4_onscreen_v2.1">
  <a:themeElements>
    <a:clrScheme name="tb4_onscreen_v2.1 1">
      <a:dk1>
        <a:srgbClr val="7B0A14"/>
      </a:dk1>
      <a:lt1>
        <a:srgbClr val="FFFFFF"/>
      </a:lt1>
      <a:dk2>
        <a:srgbClr val="FB3D32"/>
      </a:dk2>
      <a:lt2>
        <a:srgbClr val="BF0509"/>
      </a:lt2>
      <a:accent1>
        <a:srgbClr val="FD8B84"/>
      </a:accent1>
      <a:accent2>
        <a:srgbClr val="FDB1AD"/>
      </a:accent2>
      <a:accent3>
        <a:srgbClr val="FFFFFF"/>
      </a:accent3>
      <a:accent4>
        <a:srgbClr val="68070F"/>
      </a:accent4>
      <a:accent5>
        <a:srgbClr val="FEC4C2"/>
      </a:accent5>
      <a:accent6>
        <a:srgbClr val="E5A09C"/>
      </a:accent6>
      <a:hlink>
        <a:srgbClr val="FED8D6"/>
      </a:hlink>
      <a:folHlink>
        <a:srgbClr val="7B0A14"/>
      </a:folHlink>
    </a:clrScheme>
    <a:fontScheme name="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9614</TotalTime>
  <Words>1855</Words>
  <Application>Microsoft Office PowerPoint</Application>
  <PresentationFormat>On-screen Show (4:3)</PresentationFormat>
  <Paragraphs>263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tb4_onscreen_v2.1</vt:lpstr>
      <vt:lpstr>1_PwC</vt:lpstr>
      <vt:lpstr>Slide 1</vt:lpstr>
      <vt:lpstr>Agenda</vt:lpstr>
      <vt:lpstr>Why Organizations do GPR/BPR?</vt:lpstr>
      <vt:lpstr>Slide 4</vt:lpstr>
      <vt:lpstr>How are the problems or needs identified?</vt:lpstr>
      <vt:lpstr>There are two ways to gather VOC information</vt:lpstr>
      <vt:lpstr>Slide 7</vt:lpstr>
      <vt:lpstr>Slide 8</vt:lpstr>
      <vt:lpstr>Kano’s model^ of Customer Satisfaction allows us to understand the various types of Customers’ needs </vt:lpstr>
      <vt:lpstr>Understanding how different types of needs impact customers</vt:lpstr>
      <vt:lpstr>Understanding how different types of needs impact customers</vt:lpstr>
      <vt:lpstr>Slide 12</vt:lpstr>
      <vt:lpstr>Slide 13</vt:lpstr>
      <vt:lpstr>Slide 14</vt:lpstr>
      <vt:lpstr>Slide 15</vt:lpstr>
      <vt:lpstr>Need for identifying or defining the ‘problem’ right?</vt:lpstr>
      <vt:lpstr>Common challenges with Needs/Problems reported/identified..</vt:lpstr>
      <vt:lpstr>Understanding Problem Statements</vt:lpstr>
      <vt:lpstr>Understanding Problem Statements</vt:lpstr>
      <vt:lpstr>So what makes a good Problem Statement?</vt:lpstr>
      <vt:lpstr>So how do you write good Problem Statements?</vt:lpstr>
      <vt:lpstr>Exercise: Define a Problem Statement (Handout 2)</vt:lpstr>
      <vt:lpstr>When are the Problems identified in e-Governance Project Lifecycle?</vt:lpstr>
      <vt:lpstr>End of Session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/>
  <cp:lastModifiedBy>JCK</cp:lastModifiedBy>
  <cp:revision>798</cp:revision>
  <dcterms:created xsi:type="dcterms:W3CDTF">2005-05-17T08:46:34Z</dcterms:created>
  <dcterms:modified xsi:type="dcterms:W3CDTF">2013-09-23T04:44:23Z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4 template version">
    <vt:r8>4</vt:r8>
  </property>
  <property fmtid="{D5CDD505-2E9C-101B-9397-08002B2CF9AE}" pid="3" name="TB4 template type">
    <vt:lpwstr>Onscreen</vt:lpwstr>
  </property>
</Properties>
</file>